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modernComment_119_EB99A282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27_0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208_1407AA04.xml" ContentType="application/vnd.ms-powerpoint.comments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7" r:id="rId4"/>
    <p:sldMasterId id="2147483795" r:id="rId5"/>
  </p:sldMasterIdLst>
  <p:notesMasterIdLst>
    <p:notesMasterId r:id="rId32"/>
  </p:notesMasterIdLst>
  <p:handoutMasterIdLst>
    <p:handoutMasterId r:id="rId33"/>
  </p:handoutMasterIdLst>
  <p:sldIdLst>
    <p:sldId id="257" r:id="rId6"/>
    <p:sldId id="525" r:id="rId7"/>
    <p:sldId id="281" r:id="rId8"/>
    <p:sldId id="522" r:id="rId9"/>
    <p:sldId id="523" r:id="rId10"/>
    <p:sldId id="492" r:id="rId11"/>
    <p:sldId id="504" r:id="rId12"/>
    <p:sldId id="258" r:id="rId13"/>
    <p:sldId id="295" r:id="rId14"/>
    <p:sldId id="515" r:id="rId15"/>
    <p:sldId id="518" r:id="rId16"/>
    <p:sldId id="516" r:id="rId17"/>
    <p:sldId id="524" r:id="rId18"/>
    <p:sldId id="519" r:id="rId19"/>
    <p:sldId id="259" r:id="rId20"/>
    <p:sldId id="514" r:id="rId21"/>
    <p:sldId id="267" r:id="rId22"/>
    <p:sldId id="277" r:id="rId23"/>
    <p:sldId id="322" r:id="rId24"/>
    <p:sldId id="520" r:id="rId25"/>
    <p:sldId id="521" r:id="rId26"/>
    <p:sldId id="527" r:id="rId27"/>
    <p:sldId id="529" r:id="rId28"/>
    <p:sldId id="526" r:id="rId29"/>
    <p:sldId id="530" r:id="rId30"/>
    <p:sldId id="531" r:id="rId31"/>
  </p:sldIdLst>
  <p:sldSz cx="12192000" cy="6858000"/>
  <p:notesSz cx="7315200" cy="9601200"/>
  <p:embeddedFontLst>
    <p:embeddedFont>
      <p:font typeface="MS PGothic" panose="020B0600070205080204" pitchFamily="34" charset="-128"/>
      <p:regular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Source Sans 3" panose="020B0503030403020204" pitchFamily="34" charset="0"/>
      <p:regular r:id="rId39"/>
      <p:bold r:id="rId40"/>
      <p:italic r:id="rId41"/>
      <p:boldItalic r:id="rId42"/>
    </p:embeddedFont>
    <p:embeddedFont>
      <p:font typeface="Source Sans 3 Black" panose="020B0903030403020204" pitchFamily="34" charset="0"/>
      <p:bold r:id="rId43"/>
      <p:boldItalic r:id="rId44"/>
    </p:embeddedFont>
    <p:embeddedFont>
      <p:font typeface="Source Sans Pro" panose="020B0503030403020204" pitchFamily="34" charset="0"/>
      <p:regular r:id="rId45"/>
      <p:bold r:id="rId46"/>
      <p:italic r:id="rId47"/>
      <p:boldItalic r:id="rId48"/>
    </p:embeddedFont>
    <p:embeddedFont>
      <p:font typeface="Tahoma" panose="020B0604030504040204" pitchFamily="34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225BD2-4135-5897-5140-1A3AB0A27212}" name="Williams, Tina" initials="TW" userId="S::10058783@id.ohio.gov::12fd7dd5-1066-4165-adf3-730da46ad6c4" providerId="AD"/>
  <p188:author id="{42AC55F9-3221-D08B-EE45-BC86334AB658}" name="Church, Rhonda" initials="RC" userId="S::10081950@id.ohio.gov::5f42e54a-82bc-49c9-8ecf-bcc656d1130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B9E2"/>
    <a:srgbClr val="0098D2"/>
    <a:srgbClr val="0098D3"/>
    <a:srgbClr val="0E3F75"/>
    <a:srgbClr val="C12637"/>
    <a:srgbClr val="2A2F36"/>
    <a:srgbClr val="002060"/>
    <a:srgbClr val="071559"/>
    <a:srgbClr val="5A0630"/>
    <a:srgbClr val="5E02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98204-96BC-4678-82B4-CE15B23E93C4}" v="1" dt="2025-02-26T14:26:16.196"/>
    <p1510:client id="{F93D38F9-56D0-4E3D-8AED-0952FCE5807E}" v="72" dt="2025-02-25T16:11:40.17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763" autoAdjust="0"/>
  </p:normalViewPr>
  <p:slideViewPr>
    <p:cSldViewPr snapToGrid="0">
      <p:cViewPr varScale="1">
        <p:scale>
          <a:sx n="51" d="100"/>
          <a:sy n="51" d="100"/>
        </p:scale>
        <p:origin x="1232" y="36"/>
      </p:cViewPr>
      <p:guideLst>
        <p:guide orient="horz" pos="2160"/>
        <p:guide pos="3840"/>
        <p:guide orient="horz" pos="1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25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comments/modernComment_119_EB99A28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A883CDB-22B9-4D8F-B035-0E1BFA387B66}" authorId="{42AC55F9-3221-D08B-EE45-BC86334AB658}" created="2025-02-20T13:37:24.346">
    <pc:sldMkLst xmlns:pc="http://schemas.microsoft.com/office/powerpoint/2013/main/command">
      <pc:docMk/>
      <pc:sldMk cId="3952714370" sldId="281"/>
    </pc:sldMkLst>
    <p188:txBody>
      <a:bodyPr/>
      <a:lstStyle/>
      <a:p>
        <a:r>
          <a:rPr lang="en-US"/>
          <a:t>Added disclaimer slide</a:t>
        </a:r>
      </a:p>
    </p188:txBody>
  </p188:cm>
</p188:cmLst>
</file>

<file path=ppt/comments/modernComment_12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68DA976-F7AD-4B71-813F-910E5F92D024}" authorId="{EA225BD2-4135-5897-5140-1A3AB0A27212}" created="2025-02-25T16:09:47.013">
    <pc:sldMkLst xmlns:pc="http://schemas.microsoft.com/office/powerpoint/2013/main/command">
      <pc:docMk/>
      <pc:sldMk cId="0" sldId="295"/>
    </pc:sldMkLst>
    <p188:txBody>
      <a:bodyPr/>
      <a:lstStyle/>
      <a:p>
        <a:r>
          <a:rPr lang="en-US"/>
          <a:t>Should table be rebranded with correct colors?</a:t>
        </a:r>
      </a:p>
    </p188:txBody>
  </p188:cm>
</p188:cmLst>
</file>

<file path=ppt/comments/modernComment_208_1407AA0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5CD47C1-A827-4681-B27B-B5C42CF75523}" authorId="{42AC55F9-3221-D08B-EE45-BC86334AB658}" created="2025-02-20T13:41:09.299">
    <pc:sldMkLst xmlns:pc="http://schemas.microsoft.com/office/powerpoint/2013/main/command">
      <pc:docMk/>
      <pc:sldMk cId="336046596" sldId="520"/>
    </pc:sldMkLst>
    <p188:txBody>
      <a:bodyPr/>
      <a:lstStyle/>
      <a:p>
        <a:r>
          <a:rPr lang="en-US"/>
          <a:t>Added information for the stats and the source in the notes section.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E645B0-D350-B704-C887-81C805BCFA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874142-3972-3943-10A2-EB354A064F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CE1F2-3D20-4BA1-ADB9-0B859EE8A53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14999-FB8A-A528-0C35-E4482F82C5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D2446-3D59-17A2-3E82-9AB7D96DD8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35EA6-A5C3-44DB-B1FC-373EEBD8E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637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38" tIns="48321" rIns="96638" bIns="4832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1727"/>
          </a:xfrm>
          <a:prstGeom prst="rect">
            <a:avLst/>
          </a:prstGeom>
        </p:spPr>
        <p:txBody>
          <a:bodyPr vert="horz" lIns="96638" tIns="48321" rIns="96638" bIns="48321" rtlCol="0"/>
          <a:lstStyle>
            <a:lvl1pPr algn="r">
              <a:defRPr sz="1200"/>
            </a:lvl1pPr>
          </a:lstStyle>
          <a:p>
            <a:fld id="{CDC4ADDC-17FF-4FE4-A163-D89C2EB8540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8" tIns="48321" rIns="96638" bIns="4832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38" tIns="48321" rIns="96638" bIns="4832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8" tIns="48321" rIns="96638" bIns="4832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6"/>
            <a:ext cx="3169920" cy="481726"/>
          </a:xfrm>
          <a:prstGeom prst="rect">
            <a:avLst/>
          </a:prstGeom>
        </p:spPr>
        <p:txBody>
          <a:bodyPr vert="horz" lIns="96638" tIns="48321" rIns="96638" bIns="48321" rtlCol="0" anchor="b"/>
          <a:lstStyle>
            <a:lvl1pPr algn="r">
              <a:defRPr sz="1200"/>
            </a:lvl1pPr>
          </a:lstStyle>
          <a:p>
            <a:fld id="{7A6E335F-6B58-4BAC-AAD9-EC2E6DC7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55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top10citedstandards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top10citedstandard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963E358-182C-4B45-9389-34AB3123A7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3C9A859B-6A67-47F1-BAC2-BB3ABBC932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8DB46EC7-283E-4D0A-AEE6-E492B816E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3B309E33-E93F-4F40-90A9-6918F2708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sz="1000" i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41989" name="Rectangle 4">
            <a:extLst>
              <a:ext uri="{FF2B5EF4-FFF2-40B4-BE49-F238E27FC236}">
                <a16:creationId xmlns:a16="http://schemas.microsoft.com/office/drawing/2014/main" id="{9B38283B-4CBD-4F84-AC86-829419A4E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41990" name="Rectangle 5">
            <a:extLst>
              <a:ext uri="{FF2B5EF4-FFF2-40B4-BE49-F238E27FC236}">
                <a16:creationId xmlns:a16="http://schemas.microsoft.com/office/drawing/2014/main" id="{2699EC9D-364D-4564-AD16-69CFD0FF7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41991" name="Rectangle 6">
            <a:extLst>
              <a:ext uri="{FF2B5EF4-FFF2-40B4-BE49-F238E27FC236}">
                <a16:creationId xmlns:a16="http://schemas.microsoft.com/office/drawing/2014/main" id="{C40A9E5D-78AF-47A6-A048-3E9E7AC4A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Asking the students: Why is PPE so frequently ignored? </a:t>
            </a:r>
          </a:p>
        </p:txBody>
      </p:sp>
      <p:sp>
        <p:nvSpPr>
          <p:cNvPr id="41992" name="Rectangle 7">
            <a:extLst>
              <a:ext uri="{FF2B5EF4-FFF2-40B4-BE49-F238E27FC236}">
                <a16:creationId xmlns:a16="http://schemas.microsoft.com/office/drawing/2014/main" id="{8273E1C1-8A64-445A-8257-9011A92BBA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FY23 Stats - </a:t>
            </a:r>
            <a:r>
              <a:rPr lang="en-US" dirty="0">
                <a:hlinkClick r:id="rId3"/>
              </a:rPr>
              <a:t>Top 10 Most Frequently Cited Standards | Occupational Safety and Health Administration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47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FY23 Stats - </a:t>
            </a:r>
            <a:r>
              <a:rPr lang="en-US" dirty="0">
                <a:hlinkClick r:id="rId3"/>
              </a:rPr>
              <a:t>Top 10 Most Frequently Cited Standards | Occupational Safety and Health Administration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845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FDB18A09-4F34-49F1-9ABD-2B981CA57D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6521F38C-FEDC-4C31-9199-FC3F9C4F78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5BB9DB98-8621-4149-80B9-98E995519B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2C1D092F-119A-4D5B-A1FD-72604C068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Discuss </a:t>
            </a:r>
            <a:r>
              <a:rPr lang="en-US" dirty="0"/>
              <a:t>this slide and possible follow up inspections as well.  Also discuss that they could visit other facilities related to you our of state.  </a:t>
            </a:r>
          </a:p>
        </p:txBody>
      </p:sp>
    </p:spTree>
    <p:extLst>
      <p:ext uri="{BB962C8B-B14F-4D97-AF65-F5344CB8AC3E}">
        <p14:creationId xmlns:p14="http://schemas.microsoft.com/office/powerpoint/2010/main" val="3417366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121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52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A1A82A83-3492-4BA9-894A-41E25870F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BD4CB87-145F-44E4-9DE4-2D041A249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sz="1000" i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AD4772FA-02DE-40F0-950B-D74A12817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35846" name="Rectangle 5">
            <a:extLst>
              <a:ext uri="{FF2B5EF4-FFF2-40B4-BE49-F238E27FC236}">
                <a16:creationId xmlns:a16="http://schemas.microsoft.com/office/drawing/2014/main" id="{453F3FC4-E14B-4B25-AFB3-66CB87EC2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35847" name="Rectangle 6">
            <a:extLst>
              <a:ext uri="{FF2B5EF4-FFF2-40B4-BE49-F238E27FC236}">
                <a16:creationId xmlns:a16="http://schemas.microsoft.com/office/drawing/2014/main" id="{E28533C0-9446-4544-8012-165568D500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8" name="Rectangle 7">
            <a:extLst>
              <a:ext uri="{FF2B5EF4-FFF2-40B4-BE49-F238E27FC236}">
                <a16:creationId xmlns:a16="http://schemas.microsoft.com/office/drawing/2014/main" id="{DB812B99-B16C-4DD4-A4CC-ABE37B3F6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>
            <a:extLst>
              <a:ext uri="{FF2B5EF4-FFF2-40B4-BE49-F238E27FC236}">
                <a16:creationId xmlns:a16="http://schemas.microsoft.com/office/drawing/2014/main" id="{2ABB35FB-8E74-4DDD-B44E-0DB15F3C1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B657C0B9-5195-42D7-92F1-6A9BB098E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sz="1000" i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588396F9-9C85-4ED0-B763-5EE7F0B81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44038" name="Rectangle 5">
            <a:extLst>
              <a:ext uri="{FF2B5EF4-FFF2-40B4-BE49-F238E27FC236}">
                <a16:creationId xmlns:a16="http://schemas.microsoft.com/office/drawing/2014/main" id="{4CADAAFB-98D1-4B6D-AA08-ABF462DAD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44039" name="Rectangle 6">
            <a:extLst>
              <a:ext uri="{FF2B5EF4-FFF2-40B4-BE49-F238E27FC236}">
                <a16:creationId xmlns:a16="http://schemas.microsoft.com/office/drawing/2014/main" id="{2EC0F78E-6BED-4EB6-B085-141988870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040" name="Rectangle 7">
            <a:extLst>
              <a:ext uri="{FF2B5EF4-FFF2-40B4-BE49-F238E27FC236}">
                <a16:creationId xmlns:a16="http://schemas.microsoft.com/office/drawing/2014/main" id="{893AC3CB-AF85-4FA6-A260-DA4B4E40A7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>
            <a:extLst>
              <a:ext uri="{FF2B5EF4-FFF2-40B4-BE49-F238E27FC236}">
                <a16:creationId xmlns:a16="http://schemas.microsoft.com/office/drawing/2014/main" id="{B5FD4640-1A63-4F36-B40D-019CECA850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788DBD45-5442-4B8F-BE76-FB2F5C3B04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 Slide DE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3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Curae;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purus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pic>
        <p:nvPicPr>
          <p:cNvPr id="2" name="Picture 1" descr="Ohio Bureau of Workers' Compensation Logo">
            <a:extLst>
              <a:ext uri="{FF2B5EF4-FFF2-40B4-BE49-F238E27FC236}">
                <a16:creationId xmlns:a16="http://schemas.microsoft.com/office/drawing/2014/main" id="{621E2ABE-0563-D687-6A39-79C7983775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77" y="5366411"/>
            <a:ext cx="3103046" cy="723957"/>
          </a:xfrm>
          <a:prstGeom prst="rect">
            <a:avLst/>
          </a:prstGeom>
        </p:spPr>
      </p:pic>
      <p:sp>
        <p:nvSpPr>
          <p:cNvPr id="15" name="Title Placeholder 6">
            <a:extLst>
              <a:ext uri="{FF2B5EF4-FFF2-40B4-BE49-F238E27FC236}">
                <a16:creationId xmlns:a16="http://schemas.microsoft.com/office/drawing/2014/main" id="{1BC007B7-6D96-5BCC-6209-90A7E75F2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30506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97981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9428-DA8C-2046-9013-4C44E7557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>
              <a:defRPr cap="all" baseline="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BF2F7E0-EBA8-ECC4-E961-6D2EB14A1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BA961070-833D-A7F8-ED99-E3C99186BB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8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20D8-6935-1A43-8CF0-66FC6338B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1" y="457200"/>
            <a:ext cx="4387121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CDB-9C52-9346-A61D-22B158D8F9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457200"/>
            <a:ext cx="6601511" cy="540385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Source Sans 3" panose="020B0503030403020204" pitchFamily="34" charset="0"/>
              </a:defRPr>
            </a:lvl1pPr>
            <a:lvl2pPr>
              <a:defRPr sz="2800">
                <a:latin typeface="Source Sans 3" panose="020B0503030403020204" pitchFamily="34" charset="0"/>
              </a:defRPr>
            </a:lvl2pPr>
            <a:lvl3pPr>
              <a:defRPr sz="2400">
                <a:latin typeface="Source Sans 3" panose="020B0503030403020204" pitchFamily="34" charset="0"/>
              </a:defRPr>
            </a:lvl3pPr>
            <a:lvl4pPr>
              <a:defRPr sz="2000">
                <a:latin typeface="Source Sans 3" panose="020B0503030403020204" pitchFamily="34" charset="0"/>
              </a:defRPr>
            </a:lvl4pPr>
            <a:lvl5pPr>
              <a:defRPr sz="2000">
                <a:latin typeface="Source Sans 3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D2D-8242-384D-A978-71066F7E193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1" y="2057400"/>
            <a:ext cx="438712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3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B1B2632-1382-D379-6D01-64254FDF7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F9723441-A903-196D-D70E-9D9D7325F8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13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AFDE-CE73-E140-AEC8-2C7D74ACA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2" y="457200"/>
            <a:ext cx="4387120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262F9-39B5-2A48-B7A0-306F146CD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627812" cy="540385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4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CFF9-2C81-2040-9460-7970314A63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2" y="2057400"/>
            <a:ext cx="4387120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3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30F0283-A2D8-698D-1062-AE27477DEA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1E3FFE64-4835-D54F-6AAA-6A9D6CBC31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219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15ED300-B67C-A2A7-FB8F-DDB6731D7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296BD65F-6A85-ACFD-9588-DF87DD40D4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45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34983-CD69-EF4D-9EF3-EB2110B4AF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E171EF-F7CC-354F-9CD9-4DDEECEB4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4303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DCCE811-FDEE-4C82-899A-2FE33AEE40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45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7"/>
            <a:ext cx="4292326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7"/>
            <a:ext cx="3224888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B7A6DA-4DC8-304B-B583-7CC4064FDF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1000" y="1558925"/>
            <a:ext cx="3224888" cy="43021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D7FE0D6-DA32-2D09-130B-B287059F9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0171EB16-14C3-175D-0256-935E1D670A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278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8"/>
            <a:ext cx="4292326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A387CA8-2BFC-514C-8463-0244B7A200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7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CD173F-9443-154B-A211-586A9B01DF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4437" y="5607050"/>
            <a:ext cx="4292326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3393AB0-90E1-EB4C-9F92-469ECB0E4C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05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6B73DBA-5D05-BCE5-6E45-25F12D936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945EBE0B-BC7C-6E73-BE6D-5D862D0C2DB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16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305969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76182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246395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BED8C75-CE49-8646-2ADF-57E57C8C02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760E2FE5-9E4B-0E3D-83F1-9836A117D30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7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690688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10DC94B-F063-2243-A82D-16ADBAF8AD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757" y="3929449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DAF7424-F60C-6A47-AB76-59580353DE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9187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9621BFD-9F1D-1E4A-A859-9E916E1EF0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8055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8220524-5F96-08F0-C6DB-67DD181C5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0DBD461D-CE3B-54B6-12D3-88068EBF811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03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657F650-309C-846B-E01B-B46283890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9A5164DD-9EC6-E41B-181D-26668555534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91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4C5D952-7020-4B33-84F7-CBC1B869BB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810" y="1114428"/>
            <a:ext cx="5219169" cy="830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068A40-1D69-47F3-AA7E-9CA2BC3F38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4511176"/>
            <a:ext cx="5235550" cy="13364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add additional info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42910E7-43EF-44FD-A4C0-9AECABD8C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3507165"/>
            <a:ext cx="5240310" cy="6248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  <a:ea typeface="Source Serif Pro" panose="02040603050405020204" pitchFamily="18" charset="0"/>
              </a:defRPr>
            </a:lvl1pPr>
          </a:lstStyle>
          <a:p>
            <a:pPr lvl="0"/>
            <a:r>
              <a:rPr lang="en-US" dirty="0"/>
              <a:t>Title of presenter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1D283C1-F316-43F0-BDE2-800E11D4BF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40" y="2556086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1223FDD-7488-4253-8BC8-8FEC76158A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240" y="3027689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81CFAB-6E89-DB44-BE09-32E905D9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25484" y="1114428"/>
            <a:ext cx="5985516" cy="4701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518BF1B-32A6-9D47-93A2-A5E48DB86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810" y="503033"/>
            <a:ext cx="10515600" cy="569913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EBDA6E4-77F4-A64D-89B8-E757AE4EAEA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05902" y="6356350"/>
            <a:ext cx="793509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23B3552-B000-E570-56F9-60592BAF5B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BFF87748-01EA-B491-AD87-374EA1A95ED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291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F86692-183A-EF3A-A543-3A40BB5F1B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AFABBB24-D21D-F889-6AA4-23F8C52A95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097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9487" y="3250540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BWC.Ohio.gov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Source Sans 3" panose="020B0503030403020204" pitchFamily="34" charset="0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Ohio Bureau of Workers' Compensation Logo">
            <a:extLst>
              <a:ext uri="{FF2B5EF4-FFF2-40B4-BE49-F238E27FC236}">
                <a16:creationId xmlns:a16="http://schemas.microsoft.com/office/drawing/2014/main" id="{F1998BF3-4D28-A730-00AE-A898D8B267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97" y="5366411"/>
            <a:ext cx="3103046" cy="723957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041A74A-188C-75C3-2757-CA0ABD60FC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01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DE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0251" y="3244334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BWC.Ohio.gov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Source Sans 3" panose="020B0503030403020204" pitchFamily="34" charset="0"/>
              </a:rPr>
              <a:t>THANK YOU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Ohio Bureau of Workers' Compensation Logo">
            <a:extLst>
              <a:ext uri="{FF2B5EF4-FFF2-40B4-BE49-F238E27FC236}">
                <a16:creationId xmlns:a16="http://schemas.microsoft.com/office/drawing/2014/main" id="{E3FF46F9-16C2-AFF4-7AC5-4D4CEAD511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97" y="5366411"/>
            <a:ext cx="3103046" cy="723957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3DFC112-E2D3-442A-D1D3-616A782221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65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4034C5-532B-4E18-8B3A-49FBD6D857CE}"/>
              </a:ext>
            </a:extLst>
          </p:cNvPr>
          <p:cNvSpPr/>
          <p:nvPr/>
        </p:nvSpPr>
        <p:spPr>
          <a:xfrm>
            <a:off x="0" y="4489451"/>
            <a:ext cx="12192000" cy="2371725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6291FAA-C7FF-46FD-A771-28973F96C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3" b="14413"/>
          <a:stretch>
            <a:fillRect/>
          </a:stretch>
        </p:blipFill>
        <p:spPr bwMode="auto">
          <a:xfrm>
            <a:off x="0" y="-3175"/>
            <a:ext cx="121920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B2B615-B82A-42F5-8D51-53EB5EBC6EFA}"/>
              </a:ext>
            </a:extLst>
          </p:cNvPr>
          <p:cNvSpPr txBox="1"/>
          <p:nvPr/>
        </p:nvSpPr>
        <p:spPr>
          <a:xfrm>
            <a:off x="3117851" y="4562475"/>
            <a:ext cx="8659283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72BEAD-2D10-4479-9072-15FDFE8C7183}"/>
              </a:ext>
            </a:extLst>
          </p:cNvPr>
          <p:cNvCxnSpPr/>
          <p:nvPr/>
        </p:nvCxnSpPr>
        <p:spPr>
          <a:xfrm>
            <a:off x="0" y="4567238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29810" y="4938800"/>
            <a:ext cx="9742999" cy="16159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44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2497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007" y="2514180"/>
            <a:ext cx="10933724" cy="1470025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192" y="3988601"/>
            <a:ext cx="9004243" cy="650631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1427826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667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1" y="1676400"/>
            <a:ext cx="505036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574367" y="1676400"/>
            <a:ext cx="5050367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BD5F1-4C99-4BAC-84BF-375789A5C1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EEA5C-AA20-43C0-ACFD-4CC51064D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9ADAD9-DDA4-4D7E-A775-851A8929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52B9539-6387-4510-8191-8C2E99B1B1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578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476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D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io Bureau of Workers' Compensation Logo">
            <a:extLst>
              <a:ext uri="{FF2B5EF4-FFF2-40B4-BE49-F238E27FC236}">
                <a16:creationId xmlns:a16="http://schemas.microsoft.com/office/drawing/2014/main" id="{3B4DA6AD-BCB7-1C65-BC5A-5FD4E4068A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65" y="1090570"/>
            <a:ext cx="5216343" cy="45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14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D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19F13-D402-C2BE-894F-DC9D2CEE2060}"/>
              </a:ext>
            </a:extLst>
          </p:cNvPr>
          <p:cNvSpPr txBox="1"/>
          <p:nvPr userDrawn="1"/>
        </p:nvSpPr>
        <p:spPr>
          <a:xfrm>
            <a:off x="4064001" y="6289964"/>
            <a:ext cx="391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E3F75"/>
                </a:solidFill>
                <a:latin typeface="Source Sans 3" panose="020B0503030403020204" pitchFamily="34" charset="0"/>
              </a:rPr>
              <a:t>BWC.Ohio.gov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62E6AE7-F445-0A38-7505-13BB506B9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65" y="1090570"/>
            <a:ext cx="5216343" cy="45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85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42B658-2D5A-774F-A585-ED75BF68BE55}"/>
              </a:ext>
            </a:extLst>
          </p:cNvPr>
          <p:cNvSpPr txBox="1"/>
          <p:nvPr userDrawn="1"/>
        </p:nvSpPr>
        <p:spPr>
          <a:xfrm>
            <a:off x="3879487" y="6104321"/>
            <a:ext cx="443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</p:spTree>
    <p:extLst>
      <p:ext uri="{BB962C8B-B14F-4D97-AF65-F5344CB8AC3E}">
        <p14:creationId xmlns:p14="http://schemas.microsoft.com/office/powerpoint/2010/main" val="2839496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2496">
          <p15:clr>
            <a:srgbClr val="FBAE40"/>
          </p15:clr>
        </p15:guide>
        <p15:guide id="3" pos="6288">
          <p15:clr>
            <a:srgbClr val="FBAE40"/>
          </p15:clr>
        </p15:guide>
        <p15:guide id="4" pos="1392">
          <p15:clr>
            <a:srgbClr val="FBAE40"/>
          </p15:clr>
        </p15:guide>
        <p15:guide id="5" pos="1680">
          <p15:clr>
            <a:srgbClr val="FBAE40"/>
          </p15:clr>
        </p15:guide>
        <p15:guide id="6" pos="60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333B75A-FCD1-B1D6-C91B-44FF42697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40594E49-1EFA-E0AE-9A15-B50783B38E9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244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1104258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482B6-B14E-2840-9894-155B86AF14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2230132"/>
            <a:ext cx="9107774" cy="352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3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5245B-7C5E-1B46-B288-83FE7ADFC2F0}"/>
              </a:ext>
            </a:extLst>
          </p:cNvPr>
          <p:cNvCxnSpPr>
            <a:cxnSpLocks/>
          </p:cNvCxnSpPr>
          <p:nvPr userDrawn="1"/>
        </p:nvCxnSpPr>
        <p:spPr>
          <a:xfrm>
            <a:off x="380999" y="2010937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A38016B-4543-656B-2572-F730F60B62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15533E4E-EF83-18C9-F3FF-17D044796D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18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62" y="2633955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0573263-0025-8CB4-8D51-BD62F97B9D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31AED254-D3E9-6AD0-2FB3-4509840E35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7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12F4-9ACB-D749-A463-6EF93D944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C5217-C058-314A-A904-8613DFB634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825625"/>
            <a:ext cx="10515600" cy="412547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>
                <a:latin typeface="Source Sans 3" panose="020B0503030403020204" pitchFamily="34" charset="0"/>
              </a:defRPr>
            </a:lvl1pPr>
            <a:lvl2pPr>
              <a:spcBef>
                <a:spcPts val="1000"/>
              </a:spcBef>
              <a:spcAft>
                <a:spcPts val="800"/>
              </a:spcAft>
              <a:defRPr>
                <a:latin typeface="Source Sans 3" panose="020B0503030403020204" pitchFamily="34" charset="0"/>
              </a:defRPr>
            </a:lvl2pPr>
            <a:lvl3pPr>
              <a:spcBef>
                <a:spcPts val="1000"/>
              </a:spcBef>
              <a:defRPr>
                <a:latin typeface="Source Sans 3" panose="020B0503030403020204" pitchFamily="34" charset="0"/>
              </a:defRPr>
            </a:lvl3pPr>
            <a:lvl4pPr>
              <a:spcBef>
                <a:spcPts val="1000"/>
              </a:spcBef>
              <a:defRPr>
                <a:latin typeface="Source Sans 3" panose="020B0503030403020204" pitchFamily="34" charset="0"/>
              </a:defRPr>
            </a:lvl4pPr>
            <a:lvl5pPr>
              <a:spcBef>
                <a:spcPts val="1000"/>
              </a:spcBef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CD8E5F9-7877-16D6-2A0D-B13D81CDC4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312356F-BBDF-3A7A-A295-A02D9AFE894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38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57EA-33AB-6E4E-8AE6-C519F2C70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5D000-96C4-3146-A271-C3F0018F06F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1825625"/>
            <a:ext cx="5439032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340DB-97D6-6943-B475-09348084E3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825625"/>
            <a:ext cx="5715000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22DE4F6-919E-8041-348D-A06262332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8EFB5D76-196B-2EE8-047E-C5816C1732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458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5D1D-0BAC-9D44-92DF-2FAC5F1F8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8388F-D839-F04B-8146-F18EC1F591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1681163"/>
            <a:ext cx="5550243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3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5DF2D-0CB8-8048-932F-27A74B3869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505075"/>
            <a:ext cx="5550243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FE60E-047E-DA43-8341-0EAA48D9EE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638800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3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F4DAB-13B0-C64B-9B88-510DBA6D3D8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638800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244AB9F-867F-22E6-47B4-7CCD50A5C4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28D27E6B-445A-8389-E590-71F51C1C42C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2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1BE4-CFAD-BC43-936B-79A89D2D9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9088"/>
            <a:ext cx="11430000" cy="98286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D422E8-E84E-0149-880E-D3C6927AC7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4302" y="2008683"/>
            <a:ext cx="9878336" cy="36872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Click to edit highlight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FD42D-4EBF-8140-92AE-0F63EFA73492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08683"/>
            <a:ext cx="0" cy="36744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66BD115-1089-657F-BC38-4563D3295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4F46EFA3-567D-E242-86A6-FC5BCD65A1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7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2B7E9-3BA4-484E-9D9D-392D6666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658247"/>
            <a:ext cx="11430001" cy="423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hymenaeos</a:t>
            </a:r>
            <a:r>
              <a:rPr lang="en-US" dirty="0"/>
              <a:t>.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996841-33AB-1041-B0F1-02114E0F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DB4D39-9FA5-5C46-845E-A393FCAF090C}"/>
              </a:ext>
            </a:extLst>
          </p:cNvPr>
          <p:cNvSpPr/>
          <p:nvPr userDrawn="1"/>
        </p:nvSpPr>
        <p:spPr>
          <a:xfrm>
            <a:off x="381000" y="-36206"/>
            <a:ext cx="987552" cy="91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93BE12D-B4D3-5E43-9B6B-11CE556E3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1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84" r:id="rId2"/>
    <p:sldLayoutId id="2147483774" r:id="rId3"/>
    <p:sldLayoutId id="2147483770" r:id="rId4"/>
    <p:sldLayoutId id="2147483792" r:id="rId5"/>
    <p:sldLayoutId id="2147483769" r:id="rId6"/>
    <p:sldLayoutId id="2147483771" r:id="rId7"/>
    <p:sldLayoutId id="2147483772" r:id="rId8"/>
    <p:sldLayoutId id="2147483796" r:id="rId9"/>
    <p:sldLayoutId id="2147483773" r:id="rId10"/>
    <p:sldLayoutId id="2147483775" r:id="rId11"/>
    <p:sldLayoutId id="2147483776" r:id="rId12"/>
    <p:sldLayoutId id="2147483783" r:id="rId13"/>
    <p:sldLayoutId id="2147483788" r:id="rId14"/>
    <p:sldLayoutId id="2147483778" r:id="rId15"/>
    <p:sldLayoutId id="2147483787" r:id="rId16"/>
    <p:sldLayoutId id="2147483780" r:id="rId17"/>
    <p:sldLayoutId id="2147483779" r:id="rId18"/>
    <p:sldLayoutId id="2147483777" r:id="rId19"/>
    <p:sldLayoutId id="2147483781" r:id="rId20"/>
    <p:sldLayoutId id="2147483785" r:id="rId21"/>
    <p:sldLayoutId id="2147483794" r:id="rId22"/>
    <p:sldLayoutId id="2147483798" r:id="rId23"/>
    <p:sldLayoutId id="2147483799" r:id="rId24"/>
    <p:sldLayoutId id="2147483800" r:id="rId2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002060"/>
          </a:solidFill>
          <a:latin typeface="Source Sans 3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7724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23444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io Bureau of Workers' Compensation Logo">
            <a:extLst>
              <a:ext uri="{FF2B5EF4-FFF2-40B4-BE49-F238E27FC236}">
                <a16:creationId xmlns:a16="http://schemas.microsoft.com/office/drawing/2014/main" id="{5140F4AC-94BE-5FB4-7C2D-289C9FF58D8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65" y="1090570"/>
            <a:ext cx="5216343" cy="45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4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57" r:id="rId3"/>
    <p:sldLayoutId id="2147483756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8_1407AA0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8/10/relationships/comments" Target="../comments/modernComment_119_EB99A28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sha.gov/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7_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36EE535-7B39-4ABF-A0E4-8B80CC100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How to Handle an </a:t>
            </a:r>
            <a:br>
              <a:rPr lang="en-US" altLang="en-US" sz="5000" dirty="0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US" altLang="en-US" sz="5000" dirty="0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OSHA Inspection</a:t>
            </a:r>
            <a:br>
              <a:rPr lang="en-US" altLang="en-US" sz="5000" dirty="0">
                <a:latin typeface="Source Sans 3 Black" panose="020B0903030403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US" altLang="en-US" sz="5000" dirty="0">
                <a:latin typeface="Source Sans 3 Black" panose="020B0903030403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Who You </a:t>
            </a:r>
            <a:r>
              <a:rPr lang="en-US" altLang="en-US" sz="2400" dirty="0" err="1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Gonna</a:t>
            </a:r>
            <a: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Call?     </a:t>
            </a:r>
            <a:b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What You </a:t>
            </a:r>
            <a:r>
              <a:rPr lang="en-US" altLang="en-US" sz="2400" dirty="0" err="1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GoNna</a:t>
            </a:r>
            <a: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Do?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AF3D7-0056-5247-187D-ADC17CB61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" y="559088"/>
            <a:ext cx="11967210" cy="982861"/>
          </a:xfrm>
        </p:spPr>
        <p:txBody>
          <a:bodyPr>
            <a:noAutofit/>
          </a:bodyPr>
          <a:lstStyle/>
          <a:p>
            <a:r>
              <a:rPr lang="en-US" dirty="0">
                <a:cs typeface="Arial" panose="020B0604020202020204" pitchFamily="34" charset="0"/>
              </a:rPr>
              <a:t>What Determines Programed Inspections?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9E672-3496-9A7C-A647-443EE077D9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Hint!</a:t>
            </a:r>
          </a:p>
          <a:p>
            <a:endParaRPr lang="en-US" b="1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u="sng" dirty="0">
                <a:cs typeface="Arial" panose="020B0604020202020204" pitchFamily="34" charset="0"/>
              </a:rPr>
              <a:t>We have already discussed it!!!!</a:t>
            </a:r>
          </a:p>
          <a:p>
            <a:pPr marL="0" indent="0">
              <a:buNone/>
            </a:pPr>
            <a:r>
              <a:rPr lang="en-US" sz="3200" b="1" dirty="0"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58469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10F74F-3DBA-AD36-1C94-103150620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5" y="513295"/>
            <a:ext cx="11086475" cy="889427"/>
          </a:xfrm>
        </p:spPr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National Emphasis Programs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0A7577-9EA7-9D2D-2A80-0B2923958B4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96876" y="1911990"/>
            <a:ext cx="5549900" cy="42164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Tahoma" panose="020B0604030504040204" pitchFamily="34" charset="0"/>
                <a:cs typeface="Arial" panose="020B0604020202020204" pitchFamily="34" charset="0"/>
              </a:rPr>
              <a:t>Combustible dust</a:t>
            </a:r>
          </a:p>
          <a:p>
            <a:endParaRPr lang="en-US" sz="3200" dirty="0"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ea typeface="Tahoma" panose="020B0604030504040204" pitchFamily="34" charset="0"/>
                <a:cs typeface="Arial" panose="020B0604020202020204" pitchFamily="34" charset="0"/>
              </a:rPr>
              <a:t>Heat related hazards</a:t>
            </a:r>
          </a:p>
          <a:p>
            <a:endParaRPr lang="en-US" sz="3200" dirty="0"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ea typeface="Tahoma" panose="020B0604030504040204" pitchFamily="34" charset="0"/>
                <a:cs typeface="Arial" panose="020B0604020202020204" pitchFamily="34" charset="0"/>
              </a:rPr>
              <a:t>Hexavalent chrome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CCF188-D2C0-5F2B-4DC7-91E771C04F2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96000" y="1911990"/>
            <a:ext cx="5749925" cy="3425825"/>
          </a:xfrm>
        </p:spPr>
        <p:txBody>
          <a:bodyPr>
            <a:normAutofit/>
          </a:bodyPr>
          <a:lstStyle/>
          <a:p>
            <a:r>
              <a:rPr lang="en-US" sz="3200" dirty="0">
                <a:ea typeface="Tahoma" panose="020B0604030504040204" pitchFamily="34" charset="0"/>
                <a:cs typeface="Arial" panose="020B0604020202020204" pitchFamily="34" charset="0"/>
              </a:rPr>
              <a:t>Amputations – </a:t>
            </a:r>
            <a:r>
              <a:rPr lang="en-US" sz="2800" dirty="0">
                <a:ea typeface="Tahoma" panose="020B0604030504040204" pitchFamily="34" charset="0"/>
                <a:cs typeface="Arial" panose="020B0604020202020204" pitchFamily="34" charset="0"/>
              </a:rPr>
              <a:t>6/30/2025</a:t>
            </a:r>
          </a:p>
          <a:p>
            <a:endParaRPr lang="en-US" sz="3200" dirty="0"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ea typeface="Tahoma" panose="020B0604030504040204" pitchFamily="34" charset="0"/>
                <a:cs typeface="Arial" panose="020B0604020202020204" pitchFamily="34" charset="0"/>
              </a:rPr>
              <a:t>Falls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5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30308-3A5E-68E6-B794-D3988485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Local Emphasis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F5351-460A-ED62-14EF-F62111E7C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1828800"/>
            <a:ext cx="10902908" cy="3867150"/>
          </a:xfrm>
        </p:spPr>
        <p:txBody>
          <a:bodyPr>
            <a:noAutofit/>
          </a:bodyPr>
          <a:lstStyle/>
          <a:p>
            <a:r>
              <a:rPr lang="en-US" sz="3200" dirty="0">
                <a:ea typeface="Tahoma" panose="020B0604030504040204" pitchFamily="34" charset="0"/>
                <a:cs typeface="Arial" panose="020B0604020202020204" pitchFamily="34" charset="0"/>
              </a:rPr>
              <a:t>Forklifts (1910.178)</a:t>
            </a:r>
          </a:p>
          <a:p>
            <a:endParaRPr lang="en-US" sz="3200" dirty="0"/>
          </a:p>
          <a:p>
            <a:r>
              <a:rPr lang="en-US" sz="3200" dirty="0">
                <a:cs typeface="Arial" panose="020B0604020202020204" pitchFamily="34" charset="0"/>
              </a:rPr>
              <a:t>Wooden pallet manufacturing (1910.213)</a:t>
            </a:r>
          </a:p>
          <a:p>
            <a:endParaRPr lang="en-US" sz="3200" dirty="0"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ea typeface="Tahoma" panose="020B0604030504040204" pitchFamily="34" charset="0"/>
                <a:cs typeface="Arial" panose="020B0604020202020204" pitchFamily="34" charset="0"/>
              </a:rPr>
              <a:t>Grain handling facilities (1910.272)</a:t>
            </a:r>
          </a:p>
          <a:p>
            <a:pPr marL="0" indent="0">
              <a:buNone/>
            </a:pP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73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1A6C0-B144-B1C2-4FBE-1F0A226FC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Lep’s</a:t>
            </a:r>
            <a:r>
              <a:rPr lang="en-US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E4642-D4C3-6021-0CFF-94709EDB39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2008683"/>
            <a:ext cx="10746698" cy="3687268"/>
          </a:xfrm>
        </p:spPr>
        <p:txBody>
          <a:bodyPr/>
          <a:lstStyle/>
          <a:p>
            <a:r>
              <a:rPr lang="en-US" sz="3200" dirty="0">
                <a:ea typeface="Tahoma" panose="020B0604030504040204" pitchFamily="34" charset="0"/>
                <a:cs typeface="Arial" panose="020B0604020202020204" pitchFamily="34" charset="0"/>
              </a:rPr>
              <a:t>Noise  (1910.95) - </a:t>
            </a:r>
            <a:r>
              <a:rPr lang="en-US" sz="3200" b="1" dirty="0">
                <a:ea typeface="Tahoma" panose="020B0604030504040204" pitchFamily="34" charset="0"/>
                <a:cs typeface="Arial" panose="020B0604020202020204" pitchFamily="34" charset="0"/>
              </a:rPr>
              <a:t>may impact 1904 Recordkeeping</a:t>
            </a:r>
          </a:p>
          <a:p>
            <a:pPr marL="0" indent="0">
              <a:buNone/>
            </a:pPr>
            <a:endParaRPr lang="en-US" sz="3200" b="1" dirty="0">
              <a:solidFill>
                <a:srgbClr val="0070C0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ea typeface="Tahoma" panose="020B0604030504040204" pitchFamily="34" charset="0"/>
                <a:cs typeface="Arial" panose="020B0604020202020204" pitchFamily="34" charset="0"/>
              </a:rPr>
              <a:t>Food manufacturing  (1910.212 and 1910.147)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20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A4B22-D448-071C-DA0F-8A9514544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NAICS - Food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AC3C7-024B-01FC-225D-B569E82FA2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1645920"/>
            <a:ext cx="10914338" cy="5075555"/>
          </a:xfrm>
        </p:spPr>
        <p:txBody>
          <a:bodyPr>
            <a:noAutofit/>
          </a:bodyPr>
          <a:lstStyle/>
          <a:p>
            <a:r>
              <a:rPr lang="en-US" sz="2500" dirty="0">
                <a:ea typeface="Tahoma" panose="020B0604030504040204" pitchFamily="34" charset="0"/>
                <a:cs typeface="Arial" panose="020B0604020202020204" pitchFamily="34" charset="0"/>
              </a:rPr>
              <a:t>3113**   </a:t>
            </a:r>
            <a:r>
              <a:rPr lang="en-US" sz="2500" b="1" dirty="0">
                <a:ea typeface="Tahoma" panose="020B0604030504040204" pitchFamily="34" charset="0"/>
                <a:cs typeface="Arial" panose="020B0604020202020204" pitchFamily="34" charset="0"/>
              </a:rPr>
              <a:t>Sugar/confectionary product mfg.</a:t>
            </a:r>
          </a:p>
          <a:p>
            <a:endParaRPr lang="en-US" sz="2500" dirty="0"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500" dirty="0">
                <a:ea typeface="Tahoma" panose="020B0604030504040204" pitchFamily="34" charset="0"/>
                <a:cs typeface="Arial" panose="020B0604020202020204" pitchFamily="34" charset="0"/>
              </a:rPr>
              <a:t>3114**  </a:t>
            </a:r>
            <a:r>
              <a:rPr lang="en-US" sz="2500" b="1" dirty="0">
                <a:ea typeface="Tahoma" panose="020B0604030504040204" pitchFamily="34" charset="0"/>
                <a:cs typeface="Arial" panose="020B0604020202020204" pitchFamily="34" charset="0"/>
              </a:rPr>
              <a:t>Fruit and vegetable preserving</a:t>
            </a:r>
          </a:p>
          <a:p>
            <a:endParaRPr lang="en-US" sz="2500" dirty="0"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500" dirty="0">
                <a:ea typeface="Tahoma" panose="020B0604030504040204" pitchFamily="34" charset="0"/>
                <a:cs typeface="Arial" panose="020B0604020202020204" pitchFamily="34" charset="0"/>
              </a:rPr>
              <a:t>3115**   </a:t>
            </a:r>
            <a:r>
              <a:rPr lang="en-US" sz="2500" b="1" dirty="0">
                <a:ea typeface="Tahoma" panose="020B0604030504040204" pitchFamily="34" charset="0"/>
                <a:cs typeface="Arial" panose="020B0604020202020204" pitchFamily="34" charset="0"/>
              </a:rPr>
              <a:t>Dairy product mfg.</a:t>
            </a:r>
          </a:p>
          <a:p>
            <a:endParaRPr lang="en-US" sz="2500" dirty="0"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500" dirty="0">
                <a:ea typeface="Tahoma" panose="020B0604030504040204" pitchFamily="34" charset="0"/>
                <a:cs typeface="Arial" panose="020B0604020202020204" pitchFamily="34" charset="0"/>
              </a:rPr>
              <a:t>3116**   </a:t>
            </a:r>
            <a:r>
              <a:rPr lang="en-US" sz="2500" b="1" dirty="0">
                <a:ea typeface="Tahoma" panose="020B0604030504040204" pitchFamily="34" charset="0"/>
                <a:cs typeface="Arial" panose="020B0604020202020204" pitchFamily="34" charset="0"/>
              </a:rPr>
              <a:t>Animal slaughtering and processing</a:t>
            </a:r>
          </a:p>
          <a:p>
            <a:endParaRPr lang="en-US" sz="2500" dirty="0"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500" dirty="0">
                <a:ea typeface="Tahoma" panose="020B0604030504040204" pitchFamily="34" charset="0"/>
                <a:cs typeface="Arial" panose="020B0604020202020204" pitchFamily="34" charset="0"/>
              </a:rPr>
              <a:t>3119**   </a:t>
            </a:r>
            <a:r>
              <a:rPr lang="en-US" sz="2500" b="1" dirty="0">
                <a:ea typeface="Tahoma" panose="020B0604030504040204" pitchFamily="34" charset="0"/>
                <a:cs typeface="Arial" panose="020B0604020202020204" pitchFamily="34" charset="0"/>
              </a:rPr>
              <a:t>Other food mfg. (nuts, coffee/tea, spices)</a:t>
            </a:r>
          </a:p>
        </p:txBody>
      </p:sp>
    </p:spTree>
    <p:extLst>
      <p:ext uri="{BB962C8B-B14F-4D97-AF65-F5344CB8AC3E}">
        <p14:creationId xmlns:p14="http://schemas.microsoft.com/office/powerpoint/2010/main" val="1285088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78FF32D-E38B-40E4-9258-B2E02C19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559088"/>
            <a:ext cx="11910060" cy="118970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>
                <a:cs typeface="Arial" panose="020B0604020202020204" pitchFamily="34" charset="0"/>
              </a:rPr>
              <a:t>What Employers Should Do If OSHA Visits!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F927EE2-A880-458B-B780-ED3EE96AFD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2148840"/>
            <a:ext cx="10994348" cy="3547111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2600" dirty="0">
                <a:cs typeface="Arial" panose="020B0604020202020204" pitchFamily="34" charset="0"/>
              </a:rPr>
              <a:t>Who to contact within the organization! (mgmt., safety person, private consulting firm, attorney).</a:t>
            </a:r>
          </a:p>
          <a:p>
            <a:pPr eaLnBrk="1" hangingPunct="1"/>
            <a:endParaRPr lang="en-US" altLang="en-US" sz="2600" b="1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600" dirty="0">
                <a:cs typeface="Arial" panose="020B0604020202020204" pitchFamily="34" charset="0"/>
              </a:rPr>
              <a:t>Once credentials have been established take the CSHO person to a conference room.</a:t>
            </a:r>
          </a:p>
          <a:p>
            <a:pPr eaLnBrk="1" hangingPunct="1"/>
            <a:endParaRPr lang="en-US" altLang="en-US" sz="26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600" dirty="0">
                <a:cs typeface="Arial" panose="020B0604020202020204" pitchFamily="34" charset="0"/>
              </a:rPr>
              <a:t>OSHA must conduct an </a:t>
            </a:r>
            <a:r>
              <a:rPr lang="en-US" altLang="en-US" sz="2600" b="1" dirty="0">
                <a:cs typeface="Arial" panose="020B0604020202020204" pitchFamily="34" charset="0"/>
              </a:rPr>
              <a:t>“opening conference” </a:t>
            </a:r>
            <a:r>
              <a:rPr lang="en-US" altLang="en-US" sz="2600" dirty="0">
                <a:cs typeface="Arial" panose="020B0604020202020204" pitchFamily="34" charset="0"/>
              </a:rPr>
              <a:t>which lists purpose of their visit, employer rights and obligations.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5D15B5C1-518A-45BE-B30B-3076FD46D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cs typeface="Arial" panose="020B0604020202020204" pitchFamily="34" charset="0"/>
              </a:rPr>
              <a:t>What Employers Should Do!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CAD73F3-2866-492A-BD32-43482EBF99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1268730"/>
            <a:ext cx="10845758" cy="5030182"/>
          </a:xfrm>
        </p:spPr>
        <p:txBody>
          <a:bodyPr>
            <a:normAutofit fontScale="92500" lnSpcReduction="20000"/>
          </a:bodyPr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700" dirty="0">
                <a:cs typeface="Arial" panose="020B0604020202020204" pitchFamily="34" charset="0"/>
              </a:rPr>
              <a:t>If the CSHO wants to view a specific area of the facility (shipping/receiving,  Press # 14)  think about how to best get them there!</a:t>
            </a:r>
          </a:p>
          <a:p>
            <a:pPr eaLnBrk="1" hangingPunct="1"/>
            <a:endParaRPr lang="en-US" altLang="en-US" sz="2700" b="1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700" b="1" dirty="0">
                <a:cs typeface="Arial" panose="020B0604020202020204" pitchFamily="34" charset="0"/>
              </a:rPr>
              <a:t>Do not offer any information/documents.</a:t>
            </a:r>
          </a:p>
          <a:p>
            <a:pPr eaLnBrk="1" hangingPunct="1"/>
            <a:endParaRPr lang="en-US" altLang="en-US" sz="2700" b="1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700" dirty="0">
                <a:cs typeface="Arial" panose="020B0604020202020204" pitchFamily="34" charset="0"/>
              </a:rPr>
              <a:t>Only provide information/documents which the CHSO asks for.</a:t>
            </a:r>
          </a:p>
          <a:p>
            <a:pPr eaLnBrk="1" hangingPunct="1"/>
            <a:endParaRPr lang="en-US" altLang="en-US" sz="2700" b="1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700" dirty="0">
                <a:cs typeface="Arial" panose="020B0604020202020204" pitchFamily="34" charset="0"/>
              </a:rPr>
              <a:t>If this is a formal complaint and there is information which will help to defend it, then provide that.  (Noise complaint and you have evidence of a noise assessment).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D3842EE-B482-413C-9622-D865660AE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cs typeface="Arial" panose="020B0604020202020204" pitchFamily="34" charset="0"/>
              </a:rPr>
              <a:t>What Employer Reps Should Know!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C499FB0-E64B-4913-AA5A-A9CD397456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6870" y="2118021"/>
            <a:ext cx="10925768" cy="4904571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Arial" panose="020B0604020202020204" pitchFamily="34" charset="0"/>
              </a:rPr>
              <a:t>Has your employer recently terminated anyone?</a:t>
            </a:r>
          </a:p>
          <a:p>
            <a:r>
              <a:rPr lang="en-US" altLang="en-US" sz="2800" dirty="0">
                <a:cs typeface="Arial" panose="020B0604020202020204" pitchFamily="34" charset="0"/>
              </a:rPr>
              <a:t>Current number of employees?</a:t>
            </a:r>
          </a:p>
          <a:p>
            <a:r>
              <a:rPr lang="en-US" altLang="en-US" sz="2800" dirty="0">
                <a:cs typeface="Arial" panose="020B0604020202020204" pitchFamily="34" charset="0"/>
              </a:rPr>
              <a:t>OSHA will ask about 1904 compliance. May ask for 3-5 years' worth of 300 logs/300A summary forms/301 accident reports</a:t>
            </a:r>
          </a:p>
          <a:p>
            <a:r>
              <a:rPr lang="en-US" altLang="en-US" sz="2800" b="1" dirty="0">
                <a:cs typeface="Arial" panose="020B0604020202020204" pitchFamily="34" charset="0"/>
              </a:rPr>
              <a:t>Is your employer required to submit injury/illness information electronically based on 1904.41?  </a:t>
            </a:r>
          </a:p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DAB0A57C-0ECB-4A04-B068-48E4D87D6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8E02AD29-776E-40B7-B0B1-CF23ACE92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36" name="Rectangle 4">
            <a:extLst>
              <a:ext uri="{FF2B5EF4-FFF2-40B4-BE49-F238E27FC236}">
                <a16:creationId xmlns:a16="http://schemas.microsoft.com/office/drawing/2014/main" id="{0ACA1327-C2D3-4529-BA6E-521211639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559088"/>
            <a:ext cx="11955780" cy="144959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>
                <a:cs typeface="Arial" panose="020B0604020202020204" pitchFamily="34" charset="0"/>
              </a:rPr>
              <a:t>What Employers Should Do If OSHA Visits!</a:t>
            </a:r>
            <a:endParaRPr lang="en-US" dirty="0"/>
          </a:p>
        </p:txBody>
      </p:sp>
      <p:sp>
        <p:nvSpPr>
          <p:cNvPr id="69637" name="Rectangle 5">
            <a:extLst>
              <a:ext uri="{FF2B5EF4-FFF2-40B4-BE49-F238E27FC236}">
                <a16:creationId xmlns:a16="http://schemas.microsoft.com/office/drawing/2014/main" id="{20EB2609-BB9D-43F8-A671-F05F628266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2183129"/>
            <a:ext cx="11005778" cy="3512821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Have a clearly defined answer to internal safety management processes (assessments, training, safety team minutes).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OSHA CSHOs may determine that the employer is making a </a:t>
            </a:r>
            <a:r>
              <a:rPr lang="en-US" altLang="en-US" sz="2800" b="1" dirty="0">
                <a:cs typeface="Arial" panose="020B0604020202020204" pitchFamily="34" charset="0"/>
              </a:rPr>
              <a:t>“good faith effort”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If the CSHO visits a department and takes pictures, you take the same pictures from the identical angle/perspective!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080E3075-CD54-4288-B0DA-2A194AE25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59088"/>
            <a:ext cx="11430000" cy="183664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>
                <a:cs typeface="Arial" panose="020B0604020202020204" pitchFamily="34" charset="0"/>
              </a:rPr>
              <a:t>Working With The OSHA Consultation Staff </a:t>
            </a:r>
            <a:br>
              <a:rPr lang="en-US" altLang="en-US" dirty="0">
                <a:cs typeface="Arial" panose="020B0604020202020204" pitchFamily="34" charset="0"/>
              </a:rPr>
            </a:br>
            <a:r>
              <a:rPr lang="en-US" altLang="en-US" dirty="0">
                <a:cs typeface="Arial" panose="020B0604020202020204" pitchFamily="34" charset="0"/>
              </a:rPr>
              <a:t>May provide some level of protection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022744F-E782-4DD7-A151-A35EC9D6B2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8310" y="2176271"/>
            <a:ext cx="10746698" cy="4023361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OSHA consultation staff have had a prior visit, and employer is within the 40 days of abating any “serious” hazards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Employer with settlement agreements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Rapid Response Investigations (1904.39 events)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We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u="sng" dirty="0">
                <a:cs typeface="Arial" panose="020B0604020202020204" pitchFamily="34" charset="0"/>
              </a:rPr>
              <a:t>don’t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dirty="0">
                <a:cs typeface="Arial" panose="020B0604020202020204" pitchFamily="34" charset="0"/>
              </a:rPr>
              <a:t>call OSHA.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737DD8-CB35-27A3-8DD1-2D39EA8FA3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4300" y="2390081"/>
            <a:ext cx="5240310" cy="12870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Safety consultant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216-469-6600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scott.t.1@bwc.ohio.gov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1F19D-BF46-291B-0944-814FC9DA3D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4300" y="1467759"/>
            <a:ext cx="5240310" cy="479092"/>
          </a:xfrm>
        </p:spPr>
        <p:txBody>
          <a:bodyPr/>
          <a:lstStyle/>
          <a:p>
            <a:r>
              <a:rPr lang="en-US" dirty="0"/>
              <a:t>Scott	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E56BFB4-4E99-1EF8-6D6A-77B0D30BE5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1000" y="1946851"/>
            <a:ext cx="5240310" cy="479092"/>
          </a:xfrm>
        </p:spPr>
        <p:txBody>
          <a:bodyPr/>
          <a:lstStyle/>
          <a:p>
            <a:r>
              <a:rPr lang="en-US" dirty="0"/>
              <a:t>turner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FECE87C-ED98-7DD3-D168-6555B4D66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Meet the presenter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9F85BC-6F8F-74CF-418A-B90654BF170F}"/>
              </a:ext>
            </a:extLst>
          </p:cNvPr>
          <p:cNvSpPr txBox="1"/>
          <p:nvPr/>
        </p:nvSpPr>
        <p:spPr>
          <a:xfrm>
            <a:off x="404300" y="3820681"/>
            <a:ext cx="4912894" cy="290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</a:t>
            </a:r>
          </a:p>
          <a:p>
            <a:r>
              <a:rPr lang="en-US" sz="2800" b="1" cap="all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Mcdonnell</a:t>
            </a:r>
          </a:p>
          <a:p>
            <a:pPr>
              <a:spcAft>
                <a:spcPts val="500"/>
              </a:spcAft>
              <a:buClr>
                <a:schemeClr val="accent1"/>
              </a:buClr>
              <a:buSzPct val="110000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  <a:ea typeface="Source Serif Pro" panose="02040603050405020204" pitchFamily="18" charset="0"/>
                <a:cs typeface="Open Sans" panose="020B0606030504020204" pitchFamily="34" charset="0"/>
              </a:rPr>
              <a:t>Industrial hygiene (health) consultant</a:t>
            </a:r>
          </a:p>
          <a:p>
            <a:pPr>
              <a:spcAft>
                <a:spcPts val="500"/>
              </a:spcAft>
              <a:buClr>
                <a:schemeClr val="accent1"/>
              </a:buClr>
              <a:buSzPct val="110000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  <a:ea typeface="Source Serif Pro" panose="02040603050405020204" pitchFamily="18" charset="0"/>
                <a:cs typeface="Open Sans" panose="020B0606030504020204" pitchFamily="34" charset="0"/>
              </a:rPr>
              <a:t>216-538-9722</a:t>
            </a:r>
          </a:p>
          <a:p>
            <a:pPr>
              <a:spcAft>
                <a:spcPts val="500"/>
              </a:spcAft>
              <a:buClr>
                <a:schemeClr val="accent1"/>
              </a:buClr>
              <a:buSzPct val="110000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  <a:ea typeface="Source Serif Pro" panose="02040603050405020204" pitchFamily="18" charset="0"/>
                <a:cs typeface="Open Sans" panose="020B0606030504020204" pitchFamily="34" charset="0"/>
              </a:rPr>
              <a:t>patrick.m.1@bwc.ohio.gov</a:t>
            </a:r>
          </a:p>
          <a:p>
            <a:r>
              <a:rPr lang="en-US" dirty="0"/>
              <a:t>	</a:t>
            </a:r>
          </a:p>
        </p:txBody>
      </p:sp>
      <p:pic>
        <p:nvPicPr>
          <p:cNvPr id="20" name="Picture Placeholder 10">
            <a:extLst>
              <a:ext uri="{FF2B5EF4-FFF2-40B4-BE49-F238E27FC236}">
                <a16:creationId xmlns:a16="http://schemas.microsoft.com/office/drawing/2014/main" id="{8126880D-8BA7-AAA6-D306-14BC6624D69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7750" r="7750"/>
          <a:stretch>
            <a:fillRect/>
          </a:stretch>
        </p:blipFill>
        <p:spPr>
          <a:xfrm>
            <a:off x="5826125" y="1114425"/>
            <a:ext cx="5984875" cy="4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2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0380-E873-5792-4891-43BC953D3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Top 10 OSHA Citations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FDB7E-EB90-EBEC-E3B0-9ABB600FD6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1931352"/>
            <a:ext cx="10746698" cy="460756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400" b="1" dirty="0">
                <a:cs typeface="Arial" panose="020B0604020202020204" pitchFamily="34" charset="0"/>
              </a:rPr>
              <a:t>Fall protection </a:t>
            </a:r>
            <a:r>
              <a:rPr lang="en-US" sz="3400" dirty="0"/>
              <a:t>(construction) 1926.501</a:t>
            </a:r>
          </a:p>
          <a:p>
            <a:pPr marL="514350" indent="-514350">
              <a:buFont typeface="+mj-lt"/>
              <a:buAutoNum type="arabicPeriod"/>
            </a:pPr>
            <a:endParaRPr lang="en-US" sz="3400" b="1" dirty="0"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400" b="1" dirty="0">
                <a:cs typeface="Arial" panose="020B0604020202020204" pitchFamily="34" charset="0"/>
              </a:rPr>
              <a:t>Hazard communication </a:t>
            </a:r>
            <a:r>
              <a:rPr lang="en-US" sz="3400" dirty="0"/>
              <a:t>(general industry) 1910.1200</a:t>
            </a:r>
          </a:p>
          <a:p>
            <a:pPr marL="514350" indent="-514350">
              <a:buFont typeface="+mj-lt"/>
              <a:buAutoNum type="arabicPeriod"/>
            </a:pPr>
            <a:endParaRPr lang="en-US" sz="3400" b="1" dirty="0"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400" b="1" dirty="0">
                <a:cs typeface="Arial" panose="020B0604020202020204" pitchFamily="34" charset="0"/>
              </a:rPr>
              <a:t>Ladders</a:t>
            </a:r>
            <a:r>
              <a:rPr lang="en-US" sz="3400" dirty="0"/>
              <a:t> -  1926.1053</a:t>
            </a:r>
          </a:p>
          <a:p>
            <a:pPr marL="514350" indent="-514350">
              <a:buFont typeface="+mj-lt"/>
              <a:buAutoNum type="arabicPeriod"/>
            </a:pPr>
            <a:endParaRPr lang="en-US" sz="3400" b="1" dirty="0"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400" b="1" dirty="0">
                <a:cs typeface="Arial" panose="020B0604020202020204" pitchFamily="34" charset="0"/>
              </a:rPr>
              <a:t>Scaffolding</a:t>
            </a:r>
            <a:r>
              <a:rPr lang="en-US" sz="3400" dirty="0"/>
              <a:t> - 1926.451   </a:t>
            </a:r>
          </a:p>
          <a:p>
            <a:pPr marL="514350" indent="-514350">
              <a:buFont typeface="+mj-lt"/>
              <a:buAutoNum type="arabicPeriod"/>
            </a:pPr>
            <a:endParaRPr lang="en-US" sz="3400" b="1" dirty="0"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400" b="1" dirty="0">
                <a:cs typeface="Arial" panose="020B0604020202020204" pitchFamily="34" charset="0"/>
              </a:rPr>
              <a:t>Powered industrial trucks </a:t>
            </a:r>
            <a:r>
              <a:rPr lang="en-US" sz="3400" dirty="0"/>
              <a:t>1910.178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465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BCDA4-222B-F5D7-604C-0922505C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Top 10 </a:t>
            </a:r>
            <a:r>
              <a:rPr lang="en-US" dirty="0" err="1">
                <a:cs typeface="Arial" panose="020B0604020202020204" pitchFamily="34" charset="0"/>
              </a:rPr>
              <a:t>osha</a:t>
            </a:r>
            <a:r>
              <a:rPr lang="en-US" dirty="0">
                <a:cs typeface="Arial" panose="020B0604020202020204" pitchFamily="34" charset="0"/>
              </a:rPr>
              <a:t> citations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5EBB5-3D03-2A2F-0596-C62BD483A3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1944285"/>
            <a:ext cx="10502858" cy="517952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 startAt="6"/>
            </a:pPr>
            <a:r>
              <a:rPr lang="en-US" sz="2600" b="1" dirty="0">
                <a:cs typeface="Arial" panose="020B0604020202020204" pitchFamily="34" charset="0"/>
              </a:rPr>
              <a:t>Lock Out/Tag Out  </a:t>
            </a:r>
            <a:r>
              <a:rPr lang="en-US" sz="2600" dirty="0"/>
              <a:t>- 1910.147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 startAt="6"/>
            </a:pPr>
            <a:endParaRPr lang="en-US" sz="2600" b="1" dirty="0"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 startAt="6"/>
            </a:pPr>
            <a:r>
              <a:rPr lang="en-US" sz="2600" b="1" dirty="0">
                <a:cs typeface="Arial" panose="020B0604020202020204" pitchFamily="34" charset="0"/>
              </a:rPr>
              <a:t>Respiratory Protection  </a:t>
            </a:r>
            <a:r>
              <a:rPr lang="en-US" sz="2600" dirty="0"/>
              <a:t>- 1910.134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 startAt="6"/>
            </a:pPr>
            <a:endParaRPr lang="en-US" sz="2600" b="1" dirty="0"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 startAt="6"/>
            </a:pPr>
            <a:r>
              <a:rPr lang="en-US" sz="2600" b="1" dirty="0">
                <a:cs typeface="Arial" panose="020B0604020202020204" pitchFamily="34" charset="0"/>
              </a:rPr>
              <a:t>Fall Protection Training  </a:t>
            </a:r>
            <a:r>
              <a:rPr lang="en-US" sz="2600" dirty="0"/>
              <a:t>- 1926.503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 startAt="6"/>
            </a:pPr>
            <a:endParaRPr lang="en-US" sz="2600" b="1" dirty="0"/>
          </a:p>
          <a:p>
            <a:pPr marL="514350" indent="-514350">
              <a:lnSpc>
                <a:spcPct val="100000"/>
              </a:lnSpc>
              <a:buFont typeface="+mj-lt"/>
              <a:buAutoNum type="arabicPeriod" startAt="6"/>
            </a:pPr>
            <a:r>
              <a:rPr lang="en-US" sz="2600" b="1" dirty="0">
                <a:cs typeface="Arial" panose="020B0604020202020204" pitchFamily="34" charset="0"/>
              </a:rPr>
              <a:t>Eye and Face Protection  </a:t>
            </a:r>
            <a:r>
              <a:rPr lang="en-US" sz="2600" dirty="0">
                <a:cs typeface="Arial" panose="020B0604020202020204" pitchFamily="34" charset="0"/>
              </a:rPr>
              <a:t>- 1926-102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 startAt="6"/>
            </a:pPr>
            <a:endParaRPr lang="en-US" sz="2600" b="1" dirty="0"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 startAt="6"/>
            </a:pPr>
            <a:r>
              <a:rPr lang="en-US" sz="2600" b="1" dirty="0">
                <a:cs typeface="Arial" panose="020B0604020202020204" pitchFamily="34" charset="0"/>
              </a:rPr>
              <a:t>Machinery and Machine Guarding </a:t>
            </a:r>
            <a:r>
              <a:rPr lang="en-US" sz="2600" dirty="0"/>
              <a:t>– 1910.212</a:t>
            </a:r>
          </a:p>
        </p:txBody>
      </p:sp>
    </p:spTree>
    <p:extLst>
      <p:ext uri="{BB962C8B-B14F-4D97-AF65-F5344CB8AC3E}">
        <p14:creationId xmlns:p14="http://schemas.microsoft.com/office/powerpoint/2010/main" val="1314795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598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737DD8-CB35-27A3-8DD1-2D39EA8FA3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6913" y="2889406"/>
            <a:ext cx="5240310" cy="12870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216-469-6600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scott.t.1@bwc.ohio.gov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1F19D-BF46-291B-0944-814FC9DA3D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913" y="1986285"/>
            <a:ext cx="5240310" cy="479092"/>
          </a:xfrm>
        </p:spPr>
        <p:txBody>
          <a:bodyPr/>
          <a:lstStyle/>
          <a:p>
            <a:r>
              <a:rPr lang="en-US" dirty="0"/>
              <a:t>Scott	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E56BFB4-4E99-1EF8-6D6A-77B0D30BE5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6913" y="2410314"/>
            <a:ext cx="5240310" cy="479092"/>
          </a:xfrm>
        </p:spPr>
        <p:txBody>
          <a:bodyPr/>
          <a:lstStyle/>
          <a:p>
            <a:r>
              <a:rPr lang="en-US" dirty="0"/>
              <a:t>turner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FECE87C-ED98-7DD3-D168-6555B4D6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02" y="541138"/>
            <a:ext cx="10515600" cy="569913"/>
          </a:xfrm>
        </p:spPr>
        <p:txBody>
          <a:bodyPr>
            <a:noAutofit/>
          </a:bodyPr>
          <a:lstStyle/>
          <a:p>
            <a:r>
              <a:rPr lang="en-US" dirty="0"/>
              <a:t>Need more information?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9F85BC-6F8F-74CF-418A-B90654BF170F}"/>
              </a:ext>
            </a:extLst>
          </p:cNvPr>
          <p:cNvSpPr txBox="1"/>
          <p:nvPr/>
        </p:nvSpPr>
        <p:spPr>
          <a:xfrm>
            <a:off x="667754" y="4033920"/>
            <a:ext cx="4912894" cy="2098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</a:t>
            </a:r>
          </a:p>
          <a:p>
            <a:r>
              <a:rPr lang="en-US" sz="2800" b="1" cap="all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Mcdonnell</a:t>
            </a:r>
          </a:p>
          <a:p>
            <a:pPr>
              <a:spcAft>
                <a:spcPts val="500"/>
              </a:spcAft>
              <a:buClr>
                <a:schemeClr val="accent1"/>
              </a:buClr>
              <a:buSzPct val="110000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  <a:ea typeface="Source Serif Pro" panose="02040603050405020204" pitchFamily="18" charset="0"/>
                <a:cs typeface="Open Sans" panose="020B0606030504020204" pitchFamily="34" charset="0"/>
              </a:rPr>
              <a:t>216-538-9722</a:t>
            </a:r>
          </a:p>
          <a:p>
            <a:pPr>
              <a:spcAft>
                <a:spcPts val="500"/>
              </a:spcAft>
              <a:buClr>
                <a:schemeClr val="accent1"/>
              </a:buClr>
              <a:buSzPct val="110000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  <a:ea typeface="Source Serif Pro" panose="02040603050405020204" pitchFamily="18" charset="0"/>
                <a:cs typeface="Open Sans" panose="020B0606030504020204" pitchFamily="34" charset="0"/>
              </a:rPr>
              <a:t>patrick.m.1@bwc.ohio.gov</a:t>
            </a:r>
          </a:p>
          <a:p>
            <a:r>
              <a:rPr lang="en-US" dirty="0"/>
              <a:t>	</a:t>
            </a:r>
          </a:p>
        </p:txBody>
      </p:sp>
      <p:pic>
        <p:nvPicPr>
          <p:cNvPr id="20" name="Picture Placeholder 10">
            <a:extLst>
              <a:ext uri="{FF2B5EF4-FFF2-40B4-BE49-F238E27FC236}">
                <a16:creationId xmlns:a16="http://schemas.microsoft.com/office/drawing/2014/main" id="{8126880D-8BA7-AAA6-D306-14BC6624D69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7750" r="7750"/>
          <a:stretch>
            <a:fillRect/>
          </a:stretch>
        </p:blipFill>
        <p:spPr>
          <a:xfrm>
            <a:off x="5826125" y="1114425"/>
            <a:ext cx="5984875" cy="4702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4CAB7D-CD7C-0756-AEB3-F7C59F6F378F}"/>
              </a:ext>
            </a:extLst>
          </p:cNvPr>
          <p:cNvSpPr txBox="1"/>
          <p:nvPr/>
        </p:nvSpPr>
        <p:spPr>
          <a:xfrm>
            <a:off x="224432" y="1127131"/>
            <a:ext cx="4919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urce Sans 3" panose="020B0503030403020204" pitchFamily="34" charset="0"/>
              </a:rPr>
              <a:t>Contact us for additional support and resources:</a:t>
            </a:r>
          </a:p>
        </p:txBody>
      </p:sp>
    </p:spTree>
    <p:extLst>
      <p:ext uri="{BB962C8B-B14F-4D97-AF65-F5344CB8AC3E}">
        <p14:creationId xmlns:p14="http://schemas.microsoft.com/office/powerpoint/2010/main" val="3864700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F25076A-5EFA-4585-52C6-5F5948EC87C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r="6125"/>
          <a:stretch>
            <a:fillRect/>
          </a:stretch>
        </p:blipFill>
        <p:spPr>
          <a:xfrm>
            <a:off x="6207125" y="1743728"/>
            <a:ext cx="5984875" cy="470217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449885-64F7-291A-DCB9-9E68F8241B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6409" y="1379455"/>
            <a:ext cx="5879591" cy="276744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Source Sans 3" panose="020B0503030403020204" pitchFamily="34" charset="0"/>
              </a:rPr>
              <a:t>On-site safety consultations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Source Sans 3" panose="020B0503030403020204" pitchFamily="34" charset="0"/>
              </a:rPr>
              <a:t>Workplace hazard assessments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Source Sans 3" panose="020B0503030403020204" pitchFamily="34" charset="0"/>
              </a:rPr>
              <a:t>Ergonomics and process safety reviews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Source Sans 3" panose="020B0503030403020204" pitchFamily="34" charset="0"/>
              </a:rPr>
              <a:t>Training and education courses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Source Sans 3" panose="020B0503030403020204" pitchFamily="34" charset="0"/>
              </a:rPr>
              <a:t>Grant opportunities for safety equipment</a:t>
            </a: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60762B-894C-79A0-C16E-CD5E7EBF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09" y="503033"/>
            <a:ext cx="11594591" cy="569913"/>
          </a:xfrm>
        </p:spPr>
        <p:txBody>
          <a:bodyPr>
            <a:noAutofit/>
          </a:bodyPr>
          <a:lstStyle/>
          <a:p>
            <a:r>
              <a:rPr lang="en-US" dirty="0"/>
              <a:t>Office of safety services – we are here to help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807046-4B33-EA5F-0EDB-1AE355DFA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528" y="3075560"/>
            <a:ext cx="1803417" cy="18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63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91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327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29E2B7-CC76-61EE-3D88-B71FD7D00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" t="779" r="494" b="1117"/>
          <a:stretch/>
        </p:blipFill>
        <p:spPr>
          <a:xfrm>
            <a:off x="590549" y="641351"/>
            <a:ext cx="11004551" cy="55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143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9C6B6-0856-C0E0-9F95-F76D6B98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" panose="020B0604020202020204" pitchFamily="34" charset="0"/>
              </a:rPr>
              <a:t>Who Exactly is OSHA?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CAB05-017F-9CA0-24F2-A7A686C850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6014" y="1667662"/>
            <a:ext cx="9878336" cy="3687268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sz="2800" b="1" dirty="0">
                <a:solidFill>
                  <a:srgbClr val="2A2F36"/>
                </a:solidFill>
                <a:cs typeface="Arial" panose="020B0604020202020204" pitchFamily="34" charset="0"/>
              </a:rPr>
              <a:t>Occupational Safety and Health Administration </a:t>
            </a:r>
            <a:r>
              <a:rPr lang="en-US" sz="3000" dirty="0">
                <a:solidFill>
                  <a:srgbClr val="2A2F36"/>
                </a:solidFill>
                <a:cs typeface="Arial" panose="020B0604020202020204" pitchFamily="34" charset="0"/>
              </a:rPr>
              <a:t>– </a:t>
            </a:r>
            <a:r>
              <a:rPr lang="en-US" sz="2800" dirty="0">
                <a:solidFill>
                  <a:srgbClr val="2A2F36"/>
                </a:solidFill>
                <a:cs typeface="Arial" panose="020B0604020202020204" pitchFamily="34" charset="0"/>
              </a:rPr>
              <a:t>Created in 1971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2A2F36"/>
                </a:solidFill>
                <a:cs typeface="Arial" panose="020B0604020202020204" pitchFamily="34" charset="0"/>
              </a:rPr>
              <a:t>OSHA’s mission: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en-US" sz="2800" i="0" dirty="0">
                <a:solidFill>
                  <a:srgbClr val="2A2F36"/>
                </a:solidFill>
                <a:effectLst/>
                <a:cs typeface="Arial" panose="020B0604020202020204" pitchFamily="34" charset="0"/>
              </a:rPr>
              <a:t>To assure safe and healthful working conditions for working men and women by </a:t>
            </a:r>
            <a:r>
              <a:rPr lang="en-US" sz="2800" b="1" i="0" dirty="0">
                <a:solidFill>
                  <a:srgbClr val="2A2F36"/>
                </a:solidFill>
                <a:effectLst/>
                <a:cs typeface="Arial" panose="020B0604020202020204" pitchFamily="34" charset="0"/>
              </a:rPr>
              <a:t>setting </a:t>
            </a:r>
            <a:r>
              <a:rPr lang="en-US" sz="2800" i="0" dirty="0">
                <a:solidFill>
                  <a:srgbClr val="2A2F36"/>
                </a:solidFill>
                <a:effectLst/>
                <a:cs typeface="Arial" panose="020B0604020202020204" pitchFamily="34" charset="0"/>
              </a:rPr>
              <a:t>and</a:t>
            </a:r>
            <a:r>
              <a:rPr lang="en-US" sz="2800" b="1" i="0" dirty="0">
                <a:solidFill>
                  <a:srgbClr val="2A2F36"/>
                </a:solidFill>
                <a:effectLst/>
                <a:cs typeface="Arial" panose="020B0604020202020204" pitchFamily="34" charset="0"/>
              </a:rPr>
              <a:t> enforcing </a:t>
            </a:r>
            <a:r>
              <a:rPr lang="en-US" sz="2800" i="0" dirty="0">
                <a:solidFill>
                  <a:srgbClr val="2A2F36"/>
                </a:solidFill>
                <a:effectLst/>
                <a:cs typeface="Arial" panose="020B0604020202020204" pitchFamily="34" charset="0"/>
              </a:rPr>
              <a:t>standards and by providing training, outreach, education and assistance.</a:t>
            </a:r>
            <a:endParaRPr lang="en-US" sz="2800" dirty="0">
              <a:solidFill>
                <a:srgbClr val="2A2F3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4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7DCAC-7BF5-4BFB-5E96-F2C86888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What Exactly is the OSHA Consultation Program?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C326E-BFD8-30E6-EB8C-7D119AD2FB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We don’t issue citations.</a:t>
            </a:r>
          </a:p>
          <a:p>
            <a:r>
              <a:rPr lang="en-US" sz="2800" dirty="0">
                <a:cs typeface="Arial" panose="020B0604020202020204" pitchFamily="34" charset="0"/>
              </a:rPr>
              <a:t>Smaller employers in high hazard industries</a:t>
            </a:r>
          </a:p>
          <a:p>
            <a:r>
              <a:rPr lang="en-US" sz="2800" dirty="0">
                <a:cs typeface="Arial" panose="020B0604020202020204" pitchFamily="34" charset="0"/>
              </a:rPr>
              <a:t>No additional costs!</a:t>
            </a:r>
          </a:p>
          <a:p>
            <a:r>
              <a:rPr lang="en-US" sz="2800" dirty="0">
                <a:cs typeface="Arial" panose="020B0604020202020204" pitchFamily="34" charset="0"/>
              </a:rPr>
              <a:t>Employer controls the visit.</a:t>
            </a:r>
          </a:p>
          <a:p>
            <a:r>
              <a:rPr lang="en-US" sz="2800" dirty="0">
                <a:cs typeface="Arial" panose="020B0604020202020204" pitchFamily="34" charset="0"/>
              </a:rPr>
              <a:t>Employer may terminate the visit at any time.</a:t>
            </a:r>
          </a:p>
          <a:p>
            <a:r>
              <a:rPr lang="en-US" sz="2800" dirty="0">
                <a:cs typeface="Arial" panose="020B0604020202020204" pitchFamily="34" charset="0"/>
              </a:rPr>
              <a:t>Agree to correct “serious” hazards 40 days/extension.</a:t>
            </a:r>
          </a:p>
        </p:txBody>
      </p:sp>
    </p:spTree>
    <p:extLst>
      <p:ext uri="{BB962C8B-B14F-4D97-AF65-F5344CB8AC3E}">
        <p14:creationId xmlns:p14="http://schemas.microsoft.com/office/powerpoint/2010/main" val="2726510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C2C1FC6D-0FB4-44A5-AE21-2B492A6D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559088"/>
            <a:ext cx="10369296" cy="982861"/>
          </a:xfrm>
        </p:spPr>
        <p:txBody>
          <a:bodyPr>
            <a:noAutofit/>
          </a:bodyPr>
          <a:lstStyle/>
          <a:p>
            <a:r>
              <a:rPr lang="en-US" altLang="en-US" dirty="0">
                <a:cs typeface="Arial" panose="020B0604020202020204" pitchFamily="34" charset="0"/>
              </a:rPr>
              <a:t>Does Your Employer Know The Correct </a:t>
            </a:r>
            <a:r>
              <a:rPr lang="en-US" altLang="en-US" dirty="0" err="1">
                <a:cs typeface="Arial" panose="020B0604020202020204" pitchFamily="34" charset="0"/>
              </a:rPr>
              <a:t>naics</a:t>
            </a:r>
            <a:r>
              <a:rPr lang="en-US" altLang="en-US" dirty="0">
                <a:cs typeface="Arial" panose="020B0604020202020204" pitchFamily="34" charset="0"/>
              </a:rPr>
              <a:t> number?</a:t>
            </a:r>
            <a:br>
              <a:rPr lang="en-US" altLang="en-US" dirty="0">
                <a:cs typeface="Arial" panose="020B0604020202020204" pitchFamily="34" charset="0"/>
              </a:rPr>
            </a:br>
            <a:br>
              <a:rPr lang="en-US" altLang="en-US" dirty="0">
                <a:solidFill>
                  <a:schemeClr val="tx2"/>
                </a:solidFill>
                <a:cs typeface="Arial" panose="020B0604020202020204" pitchFamily="34" charset="0"/>
              </a:rPr>
            </a:br>
            <a:br>
              <a:rPr lang="en-US" altLang="en-US" dirty="0">
                <a:solidFill>
                  <a:schemeClr val="tx2"/>
                </a:solidFill>
                <a:cs typeface="Arial" panose="020B0604020202020204" pitchFamily="34" charset="0"/>
              </a:rPr>
            </a:br>
            <a:br>
              <a:rPr lang="en-US" altLang="en-US" dirty="0">
                <a:solidFill>
                  <a:schemeClr val="tx2"/>
                </a:solidFill>
                <a:cs typeface="Arial" panose="020B0604020202020204" pitchFamily="34" charset="0"/>
              </a:rPr>
            </a:br>
            <a:br>
              <a:rPr lang="en-US" altLang="en-US" dirty="0">
                <a:solidFill>
                  <a:schemeClr val="tx2"/>
                </a:solidFill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</a:br>
            <a:br>
              <a:rPr lang="en-US" altLang="en-US" dirty="0">
                <a:solidFill>
                  <a:schemeClr val="tx2"/>
                </a:solidFill>
                <a:cs typeface="Arial" panose="020B0604020202020204" pitchFamily="34" charset="0"/>
              </a:rPr>
            </a:br>
            <a:br>
              <a:rPr lang="en-US" altLang="en-US" sz="2400" dirty="0">
                <a:solidFill>
                  <a:schemeClr val="tx2"/>
                </a:solidFill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chemeClr val="tx2"/>
                </a:solidFill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61C853-A614-5F43-A428-4C934A6BAB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6832" y="2411019"/>
            <a:ext cx="9878336" cy="3687268"/>
          </a:xfrm>
        </p:spPr>
        <p:txBody>
          <a:bodyPr>
            <a:normAutofit/>
          </a:bodyPr>
          <a:lstStyle/>
          <a:p>
            <a:r>
              <a:rPr lang="en-US" sz="3200" b="1" dirty="0"/>
              <a:t>N</a:t>
            </a:r>
            <a:r>
              <a:rPr lang="en-US" sz="3200" dirty="0"/>
              <a:t>orth </a:t>
            </a:r>
            <a:r>
              <a:rPr lang="en-US" sz="3200" b="1" dirty="0"/>
              <a:t>A</a:t>
            </a:r>
            <a:r>
              <a:rPr lang="en-US" sz="3200" dirty="0"/>
              <a:t>merican </a:t>
            </a:r>
            <a:r>
              <a:rPr lang="en-US" sz="3200" b="1" dirty="0"/>
              <a:t>I</a:t>
            </a:r>
            <a:r>
              <a:rPr lang="en-US" sz="3200" dirty="0"/>
              <a:t>ndustrial </a:t>
            </a:r>
            <a:r>
              <a:rPr lang="en-US" sz="3200" b="1" dirty="0"/>
              <a:t>C</a:t>
            </a:r>
            <a:r>
              <a:rPr lang="en-US" sz="3200" dirty="0"/>
              <a:t>lassification </a:t>
            </a:r>
            <a:r>
              <a:rPr lang="en-US" sz="3200" b="1" dirty="0"/>
              <a:t>S</a:t>
            </a:r>
            <a:r>
              <a:rPr lang="en-US" sz="3200" dirty="0"/>
              <a:t>ystem	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www.naics.com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6">
            <a:extLst>
              <a:ext uri="{FF2B5EF4-FFF2-40B4-BE49-F238E27FC236}">
                <a16:creationId xmlns:a16="http://schemas.microsoft.com/office/drawing/2014/main" id="{95D7D929-9117-44C7-BDEB-7067B5628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59087"/>
            <a:ext cx="11666220" cy="5739825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Arial" panose="020B0604020202020204" pitchFamily="34" charset="0"/>
              </a:rPr>
              <a:t>OSHA - I</a:t>
            </a:r>
            <a:r>
              <a:rPr lang="en-US" dirty="0">
                <a:cs typeface="Arial" panose="020B0604020202020204" pitchFamily="34" charset="0"/>
              </a:rPr>
              <a:t>nspections, Citations &amp; Proposed    Penalties </a:t>
            </a:r>
            <a:br>
              <a:rPr lang="en-US" dirty="0">
                <a:cs typeface="Arial" panose="020B0604020202020204" pitchFamily="34" charset="0"/>
              </a:rPr>
            </a:br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4960DFA7-9176-41C1-A1A4-71B225A33A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2228850"/>
            <a:ext cx="10982918" cy="407006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i="0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Part 1903 at  </a:t>
            </a:r>
            <a:r>
              <a:rPr lang="en-US" sz="2800" b="1" i="0" dirty="0">
                <a:effectLst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www.OSHA.gov</a:t>
            </a:r>
            <a:endParaRPr lang="en-US" sz="2800" b="1" i="0" dirty="0">
              <a:effectLst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2800" i="0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Each employer shall post/keep posted a notice (OSHA poster 8.5x14).</a:t>
            </a:r>
          </a:p>
          <a:p>
            <a:pPr>
              <a:spcBef>
                <a:spcPct val="0"/>
              </a:spcBef>
              <a:defRPr/>
            </a:pPr>
            <a:r>
              <a:rPr lang="en-US" sz="2800" b="0" i="0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At the beginning of an inspection, </a:t>
            </a:r>
            <a:r>
              <a:rPr lang="en-US" sz="2800" b="1" dirty="0">
                <a:solidFill>
                  <a:srgbClr val="212121"/>
                </a:solidFill>
                <a:cs typeface="Arial" panose="020B0604020202020204" pitchFamily="34" charset="0"/>
              </a:rPr>
              <a:t>c</a:t>
            </a:r>
            <a:r>
              <a:rPr lang="en-US" sz="2800" b="1" i="0" dirty="0">
                <a:effectLst/>
                <a:cs typeface="Arial" panose="020B0604020202020204" pitchFamily="34" charset="0"/>
              </a:rPr>
              <a:t>ompliance safety and health officers (CSHO) </a:t>
            </a:r>
            <a:r>
              <a:rPr lang="en-US" sz="2800" i="0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shall present their credentials to the owner, operator, or agent in charge at the establishment; explain the nature and purpose of the inspection; and indicate generally the scope of the inspection.</a:t>
            </a:r>
            <a:endParaRPr lang="en-US" altLang="en-US" sz="28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FC9819F-A486-420B-B586-B8BECE725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cs typeface="Arial" panose="020B0604020202020204" pitchFamily="34" charset="0"/>
              </a:rPr>
              <a:t>Part 1903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4860B2E-BA41-4960-ABF6-EAA606DAF7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5820" y="2199131"/>
            <a:ext cx="11052810" cy="3798571"/>
          </a:xfrm>
        </p:spPr>
        <p:txBody>
          <a:bodyPr>
            <a:noAutofit/>
          </a:bodyPr>
          <a:lstStyle/>
          <a:p>
            <a:pPr eaLnBrk="1" hangingPunct="1"/>
            <a:r>
              <a:rPr lang="en-US" i="0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CSHO</a:t>
            </a:r>
            <a:r>
              <a:rPr lang="en-US" b="1" i="0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b="1" i="0" dirty="0">
                <a:effectLst/>
                <a:cs typeface="Arial" panose="020B0604020202020204" pitchFamily="34" charset="0"/>
              </a:rPr>
              <a:t>may consult with employees </a:t>
            </a:r>
            <a:r>
              <a:rPr lang="en-US" i="0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concerning matters of occupational safety and health</a:t>
            </a:r>
            <a:r>
              <a:rPr lang="en-US" b="1" i="0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b="1" i="0" dirty="0">
                <a:effectLst/>
                <a:cs typeface="Arial" panose="020B0604020202020204" pitchFamily="34" charset="0"/>
              </a:rPr>
              <a:t>to the extent they deem necessary </a:t>
            </a:r>
            <a:r>
              <a:rPr lang="en-US" i="0" dirty="0">
                <a:effectLst/>
                <a:cs typeface="Arial" panose="020B0604020202020204" pitchFamily="34" charset="0"/>
              </a:rPr>
              <a:t>t</a:t>
            </a:r>
            <a:r>
              <a:rPr lang="en-US" dirty="0">
                <a:solidFill>
                  <a:srgbClr val="212121"/>
                </a:solidFill>
                <a:cs typeface="Arial" panose="020B0604020202020204" pitchFamily="34" charset="0"/>
              </a:rPr>
              <a:t>o </a:t>
            </a:r>
            <a:r>
              <a:rPr lang="en-US" i="0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conduct an effective and thorough inspection. </a:t>
            </a:r>
          </a:p>
          <a:p>
            <a:pPr eaLnBrk="1" hangingPunct="1"/>
            <a:r>
              <a:rPr lang="en-US" i="0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During the course of an inspection, </a:t>
            </a:r>
            <a:r>
              <a:rPr lang="en-US" b="1" i="0" dirty="0">
                <a:effectLst/>
                <a:cs typeface="Arial" panose="020B0604020202020204" pitchFamily="34" charset="0"/>
              </a:rPr>
              <a:t>any employee </a:t>
            </a:r>
            <a:r>
              <a:rPr lang="en-US" i="0" dirty="0">
                <a:effectLst/>
                <a:cs typeface="Arial" panose="020B0604020202020204" pitchFamily="34" charset="0"/>
              </a:rPr>
              <a:t>shall be </a:t>
            </a:r>
            <a:r>
              <a:rPr lang="en-US" i="0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afforded an opportunity to bring any violation of the act which he has reason to believe exists in the workplace to the attention of the compliance safety and health officer.</a:t>
            </a:r>
            <a:endParaRPr lang="en-US" altLang="en-US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55" name="Group 3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74245993"/>
              </p:ext>
            </p:extLst>
          </p:nvPr>
        </p:nvGraphicFramePr>
        <p:xfrm>
          <a:off x="356616" y="1365504"/>
          <a:ext cx="11521440" cy="4834128"/>
        </p:xfrm>
        <a:graphic>
          <a:graphicData uri="http://schemas.openxmlformats.org/drawingml/2006/table">
            <a:tbl>
              <a:tblPr/>
              <a:tblGrid>
                <a:gridCol w="2329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1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9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Priority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     Category of inspection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6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1st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ource Sans 3" panose="020B0503030403020204" pitchFamily="34" charset="0"/>
                        <a:ea typeface="Calibri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      Imminent Danger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       Reasonable certainty an immediate danger exists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6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2nd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ource Sans 3" panose="020B0503030403020204" pitchFamily="34" charset="0"/>
                        <a:ea typeface="Calibri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      Fatality/Catastrophe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       Reported to OSHA; inspected ASAP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9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3rd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ource Sans 3" panose="020B0503030403020204" pitchFamily="34" charset="0"/>
                        <a:ea typeface="Calibri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     Complaints/Referrals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      Worker or worker representative can file a complaint about a safety or health hazard 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8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4th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ource Sans 3" panose="020B0503030403020204" pitchFamily="34" charset="0"/>
                        <a:ea typeface="Calibri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     Programmed Inspections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     Targeted inspections– Local Emphasis Program (LEP), National Emphasis Program (NEP)–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     industries and employers with high injury and illness rates, specific hazards, or other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ource Sans 3" panose="020B0503030403020204" pitchFamily="34" charset="0"/>
                          <a:ea typeface="Calibri" pitchFamily="34" charset="0"/>
                        </a:rPr>
                        <a:t>     exposures</a:t>
                      </a:r>
                      <a:endParaRPr kumimoji="0" 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ource Sans 3" panose="020B0503030403020204" pitchFamily="34" charset="0"/>
                        <a:ea typeface="Calibri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2"/>
          <p:cNvSpPr txBox="1">
            <a:spLocks/>
          </p:cNvSpPr>
          <p:nvPr/>
        </p:nvSpPr>
        <p:spPr bwMode="auto">
          <a:xfrm>
            <a:off x="274320" y="433388"/>
            <a:ext cx="929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pPr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Source Sans 3" panose="020B0503030403020204" pitchFamily="34" charset="0"/>
                <a:cs typeface="Arial" panose="020B0604020202020204" pitchFamily="34" charset="0"/>
              </a:rPr>
              <a:t>PRIORITY OF OSHA INSPECTIONS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2115751" y="5849408"/>
            <a:ext cx="8229600" cy="609600"/>
          </a:xfrm>
          <a:prstGeom prst="rect">
            <a:avLst/>
          </a:prstGeom>
        </p:spPr>
        <p:txBody>
          <a:bodyPr/>
          <a:lstStyle/>
          <a:p>
            <a:pPr marL="342900" indent="-342900" fontAlgn="base">
              <a:lnSpc>
                <a:spcPts val="3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Courier New" pitchFamily="49" charset="0"/>
              <a:buChar char="o"/>
              <a:defRPr/>
            </a:pPr>
            <a:endParaRPr lang="en-US" sz="2800" dirty="0">
              <a:latin typeface="Arial" pitchFamily="34" charset="0"/>
              <a:ea typeface="ＭＳ Ｐゴシック" charset="-128"/>
              <a:cs typeface="Arial"/>
            </a:endParaRPr>
          </a:p>
          <a:p>
            <a:pPr marL="342900" indent="-342900" fontAlgn="base">
              <a:lnSpc>
                <a:spcPts val="3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Courier New" pitchFamily="49" charset="0"/>
              <a:buChar char="o"/>
              <a:defRPr/>
            </a:pPr>
            <a:endParaRPr lang="en-US" sz="2800" dirty="0">
              <a:latin typeface="Arial" pitchFamily="34" charset="0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ransition/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Heart of it All Deck">
  <a:themeElements>
    <a:clrScheme name="Custom 5">
      <a:dk1>
        <a:srgbClr val="2A2F36"/>
      </a:dk1>
      <a:lt1>
        <a:srgbClr val="FFFFFF"/>
      </a:lt1>
      <a:dk2>
        <a:srgbClr val="2A2F36"/>
      </a:dk2>
      <a:lt2>
        <a:srgbClr val="FAFAFA"/>
      </a:lt2>
      <a:accent1>
        <a:srgbClr val="C12637"/>
      </a:accent1>
      <a:accent2>
        <a:srgbClr val="C12637"/>
      </a:accent2>
      <a:accent3>
        <a:srgbClr val="8AA87C"/>
      </a:accent3>
      <a:accent4>
        <a:srgbClr val="718B64"/>
      </a:accent4>
      <a:accent5>
        <a:srgbClr val="6BB8E0"/>
      </a:accent5>
      <a:accent6>
        <a:srgbClr val="F3CD55"/>
      </a:accent6>
      <a:hlink>
        <a:srgbClr val="1196D3"/>
      </a:hlink>
      <a:folHlink>
        <a:srgbClr val="00C0EA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Population Power Point" id="{6239F01F-605E-4DF6-9195-54D7C7F60308}" vid="{FC1A0B45-B191-4371-9653-8CC1623D5EDB}"/>
    </a:ext>
  </a:extLst>
</a:theme>
</file>

<file path=ppt/theme/theme2.xml><?xml version="1.0" encoding="utf-8"?>
<a:theme xmlns:a="http://schemas.openxmlformats.org/drawingml/2006/main" name="Opening and 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BWC brand">
    <a:dk1>
      <a:sysClr val="windowText" lastClr="000000"/>
    </a:dk1>
    <a:lt1>
      <a:sysClr val="window" lastClr="FFFFFF"/>
    </a:lt1>
    <a:dk2>
      <a:srgbClr val="F46A1F"/>
    </a:dk2>
    <a:lt2>
      <a:srgbClr val="FFFFFF"/>
    </a:lt2>
    <a:accent1>
      <a:srgbClr val="7AABDE"/>
    </a:accent1>
    <a:accent2>
      <a:srgbClr val="969491"/>
    </a:accent2>
    <a:accent3>
      <a:srgbClr val="BAD408"/>
    </a:accent3>
    <a:accent4>
      <a:srgbClr val="CF142B"/>
    </a:accent4>
    <a:accent5>
      <a:srgbClr val="700017"/>
    </a:accent5>
    <a:accent6>
      <a:srgbClr val="968C8C"/>
    </a:accent6>
    <a:hlink>
      <a:srgbClr val="F46A1F"/>
    </a:hlink>
    <a:folHlink>
      <a:srgbClr val="F46A1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83E4CE85A3774182A85D41A4452876" ma:contentTypeVersion="17" ma:contentTypeDescription="Create a new document." ma:contentTypeScope="" ma:versionID="e0e827498c7ba8f072625adc8ac1aa32">
  <xsd:schema xmlns:xsd="http://www.w3.org/2001/XMLSchema" xmlns:xs="http://www.w3.org/2001/XMLSchema" xmlns:p="http://schemas.microsoft.com/office/2006/metadata/properties" xmlns:ns2="4870351d-1527-4269-9870-a0a24ad46c57" xmlns:ns3="fe380dd8-c0d7-4d31-8e29-7bc020f18022" xmlns:ns4="06a0b0f5-ab3f-4382-8730-459fb424e421" targetNamespace="http://schemas.microsoft.com/office/2006/metadata/properties" ma:root="true" ma:fieldsID="c9561d66a0981acb4e8c807d97d31a22" ns2:_="" ns3:_="" ns4:_="">
    <xsd:import namespace="4870351d-1527-4269-9870-a0a24ad46c57"/>
    <xsd:import namespace="fe380dd8-c0d7-4d31-8e29-7bc020f18022"/>
    <xsd:import namespace="06a0b0f5-ab3f-4382-8730-459fb424e4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Sessionreview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351d-1527-4269-9870-a0a24ad46c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34c9c0-dc82-4bd3-8448-fd5c6ce0f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essionreviewnotes" ma:index="23" nillable="true" ma:displayName="Session review notes" ma:description="sent to Cari 2-12" ma:format="Dropdown" ma:internalName="Sessionreviewnotes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380dd8-c0d7-4d31-8e29-7bc020f1802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a0b0f5-ab3f-4382-8730-459fb424e42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8c4b2fc4-9071-4fa6-916e-e84ad2f4315c}" ma:internalName="TaxCatchAll" ma:showField="CatchAllData" ma:web="fe380dd8-c0d7-4d31-8e29-7bc020f18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ssionreviewnotes xmlns="4870351d-1527-4269-9870-a0a24ad46c57" xsi:nil="true"/>
    <TaxCatchAll xmlns="06a0b0f5-ab3f-4382-8730-459fb424e421" xsi:nil="true"/>
    <lcf76f155ced4ddcb4097134ff3c332f xmlns="4870351d-1527-4269-9870-a0a24ad46c5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BCE50E-6FDB-4E18-8ACF-20F475639F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0351d-1527-4269-9870-a0a24ad46c57"/>
    <ds:schemaRef ds:uri="fe380dd8-c0d7-4d31-8e29-7bc020f18022"/>
    <ds:schemaRef ds:uri="06a0b0f5-ab3f-4382-8730-459fb424e4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5662E3-B047-4C38-966D-CD8FDE4E9137}">
  <ds:schemaRefs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openxmlformats.org/package/2006/metadata/core-properties"/>
    <ds:schemaRef ds:uri="4870351d-1527-4269-9870-a0a24ad46c57"/>
    <ds:schemaRef ds:uri="http://schemas.microsoft.com/office/infopath/2007/PartnerControls"/>
    <ds:schemaRef ds:uri="06a0b0f5-ab3f-4382-8730-459fb424e421"/>
    <ds:schemaRef ds:uri="fe380dd8-c0d7-4d31-8e29-7bc020f1802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561F01A-C3A9-4563-BFA6-0453AB9C98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2678</TotalTime>
  <Words>1062</Words>
  <Application>Microsoft Office PowerPoint</Application>
  <PresentationFormat>Widescreen</PresentationFormat>
  <Paragraphs>160</Paragraphs>
  <Slides>26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Courier New</vt:lpstr>
      <vt:lpstr>MS PGothic</vt:lpstr>
      <vt:lpstr>Tahoma</vt:lpstr>
      <vt:lpstr>Times New Roman</vt:lpstr>
      <vt:lpstr>Wingdings</vt:lpstr>
      <vt:lpstr>Source Sans 3</vt:lpstr>
      <vt:lpstr>Source Sans Pro</vt:lpstr>
      <vt:lpstr>Calibri</vt:lpstr>
      <vt:lpstr>Source Sans 3 Black</vt:lpstr>
      <vt:lpstr>Open Sans</vt:lpstr>
      <vt:lpstr>MS PGothic</vt:lpstr>
      <vt:lpstr>Aptos</vt:lpstr>
      <vt:lpstr>Heart of it All Deck</vt:lpstr>
      <vt:lpstr>Opening and Closing Slides</vt:lpstr>
      <vt:lpstr>How to Handle an   OSHA Inspection  Who You Gonna Call?       What You GoNna Do?</vt:lpstr>
      <vt:lpstr>Meet the presenter</vt:lpstr>
      <vt:lpstr>PowerPoint Presentation</vt:lpstr>
      <vt:lpstr>Who Exactly is OSHA?</vt:lpstr>
      <vt:lpstr>What Exactly is the OSHA Consultation Program?</vt:lpstr>
      <vt:lpstr>Does Your Employer Know The Correct naics number?          </vt:lpstr>
      <vt:lpstr>OSHA - Inspections, Citations &amp; Proposed    Penalties  </vt:lpstr>
      <vt:lpstr>Part 1903</vt:lpstr>
      <vt:lpstr>PowerPoint Presentation</vt:lpstr>
      <vt:lpstr>What Determines Programed Inspections?</vt:lpstr>
      <vt:lpstr>National Emphasis Programs</vt:lpstr>
      <vt:lpstr>Local Emphasis Programs</vt:lpstr>
      <vt:lpstr>Lep’s </vt:lpstr>
      <vt:lpstr>NAICS - Food Manufacturing</vt:lpstr>
      <vt:lpstr>What Employers Should Do If OSHA Visits!</vt:lpstr>
      <vt:lpstr>What Employers Should Do!</vt:lpstr>
      <vt:lpstr>What Employer Reps Should Know!</vt:lpstr>
      <vt:lpstr>What Employers Should Do If OSHA Visits!</vt:lpstr>
      <vt:lpstr>Working With The OSHA Consultation Staff  May provide some level of protection</vt:lpstr>
      <vt:lpstr>Top 10 OSHA Citations</vt:lpstr>
      <vt:lpstr>Top 10 osha citations</vt:lpstr>
      <vt:lpstr>PowerPoint Presentation</vt:lpstr>
      <vt:lpstr>Need more information?</vt:lpstr>
      <vt:lpstr>Office of safety services – we are here to help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Gladden, Jeremy</dc:creator>
  <cp:lastModifiedBy>Turner, Scott</cp:lastModifiedBy>
  <cp:revision>60</cp:revision>
  <cp:lastPrinted>2023-06-01T12:39:21Z</cp:lastPrinted>
  <dcterms:created xsi:type="dcterms:W3CDTF">2019-10-25T18:01:05Z</dcterms:created>
  <dcterms:modified xsi:type="dcterms:W3CDTF">2025-02-26T20:03:46Z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0x0101005583E4CE85A3774182A85D41A4452876</vt:lpwstr>
  </property>
  <property fmtid="{D5CDD505-2E9C-101B-9397-08002B2CF9AE}" pid="3" name="MediaServiceImageTags">
    <vt:lpwstr/>
  </property>
</Properties>
</file>