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5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cole\Documents\OSHA%20Recordkeeping\2010\2010%20Recordkeeping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cole\Documents\OSHA%20Recordkeeping\2010\2010%20Recordkeeping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cole\Documents\OSHA%20Recordkeeping\2010\2010%20Recordkeeping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1"/>
  <c:style val="18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Five-Year Injury Analysis</a:t>
            </a:r>
            <a:endParaRPr lang="en-US" dirty="0"/>
          </a:p>
        </c:rich>
      </c:tx>
      <c:layout/>
    </c:title>
    <c:plotArea>
      <c:layout>
        <c:manualLayout>
          <c:layoutTarget val="inner"/>
          <c:xMode val="edge"/>
          <c:yMode val="edge"/>
          <c:x val="3.9974755630793675E-2"/>
          <c:y val="0.17931972789115647"/>
          <c:w val="0.73782816751866409"/>
          <c:h val="0.66590904708340026"/>
        </c:manualLayout>
      </c:layout>
      <c:lineChart>
        <c:grouping val="standard"/>
        <c:ser>
          <c:idx val="0"/>
          <c:order val="0"/>
          <c:tx>
            <c:strRef>
              <c:f>Graphs!$C$129</c:f>
              <c:strCache>
                <c:ptCount val="1"/>
                <c:pt idx="0">
                  <c:v>2006</c:v>
                </c:pt>
              </c:strCache>
            </c:strRef>
          </c:tx>
          <c:marker>
            <c:symbol val="none"/>
          </c:marker>
          <c:cat>
            <c:strRef>
              <c:f>Graphs!$D$128:$O$128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Graphs!$D$129:$O$129</c:f>
              <c:numCache>
                <c:formatCode>General</c:formatCode>
                <c:ptCount val="12"/>
                <c:pt idx="0">
                  <c:v>1</c:v>
                </c:pt>
                <c:pt idx="1">
                  <c:v>3</c:v>
                </c:pt>
                <c:pt idx="2">
                  <c:v>0</c:v>
                </c:pt>
                <c:pt idx="3">
                  <c:v>2</c:v>
                </c:pt>
                <c:pt idx="4">
                  <c:v>1</c:v>
                </c:pt>
                <c:pt idx="5">
                  <c:v>3</c:v>
                </c:pt>
                <c:pt idx="6">
                  <c:v>1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2</c:v>
                </c:pt>
              </c:numCache>
            </c:numRef>
          </c:val>
        </c:ser>
        <c:ser>
          <c:idx val="1"/>
          <c:order val="1"/>
          <c:tx>
            <c:strRef>
              <c:f>Graphs!$C$130</c:f>
              <c:strCache>
                <c:ptCount val="1"/>
                <c:pt idx="0">
                  <c:v>2007</c:v>
                </c:pt>
              </c:strCache>
            </c:strRef>
          </c:tx>
          <c:marker>
            <c:symbol val="none"/>
          </c:marker>
          <c:cat>
            <c:strRef>
              <c:f>Graphs!$D$128:$O$128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Graphs!$D$130:$O$130</c:f>
              <c:numCache>
                <c:formatCode>General</c:formatCode>
                <c:ptCount val="12"/>
                <c:pt idx="0">
                  <c:v>4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  <c:pt idx="6">
                  <c:v>5</c:v>
                </c:pt>
                <c:pt idx="7">
                  <c:v>6</c:v>
                </c:pt>
                <c:pt idx="8">
                  <c:v>0</c:v>
                </c:pt>
                <c:pt idx="9">
                  <c:v>1</c:v>
                </c:pt>
                <c:pt idx="10">
                  <c:v>4</c:v>
                </c:pt>
                <c:pt idx="11">
                  <c:v>0</c:v>
                </c:pt>
              </c:numCache>
            </c:numRef>
          </c:val>
        </c:ser>
        <c:ser>
          <c:idx val="2"/>
          <c:order val="2"/>
          <c:tx>
            <c:strRef>
              <c:f>Graphs!$C$131</c:f>
              <c:strCache>
                <c:ptCount val="1"/>
                <c:pt idx="0">
                  <c:v>2008</c:v>
                </c:pt>
              </c:strCache>
            </c:strRef>
          </c:tx>
          <c:marker>
            <c:symbol val="none"/>
          </c:marker>
          <c:cat>
            <c:strRef>
              <c:f>Graphs!$D$128:$O$128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Graphs!$D$131:$O$131</c:f>
              <c:numCache>
                <c:formatCode>General</c:formatCode>
                <c:ptCount val="12"/>
                <c:pt idx="0">
                  <c:v>1</c:v>
                </c:pt>
                <c:pt idx="1">
                  <c:v>3</c:v>
                </c:pt>
                <c:pt idx="2">
                  <c:v>2</c:v>
                </c:pt>
                <c:pt idx="3">
                  <c:v>4</c:v>
                </c:pt>
                <c:pt idx="4">
                  <c:v>1</c:v>
                </c:pt>
                <c:pt idx="5">
                  <c:v>2</c:v>
                </c:pt>
                <c:pt idx="6">
                  <c:v>0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1</c:v>
                </c:pt>
                <c:pt idx="11">
                  <c:v>2</c:v>
                </c:pt>
              </c:numCache>
            </c:numRef>
          </c:val>
        </c:ser>
        <c:ser>
          <c:idx val="3"/>
          <c:order val="3"/>
          <c:tx>
            <c:strRef>
              <c:f>Graphs!$C$132</c:f>
              <c:strCache>
                <c:ptCount val="1"/>
                <c:pt idx="0">
                  <c:v>2009</c:v>
                </c:pt>
              </c:strCache>
            </c:strRef>
          </c:tx>
          <c:marker>
            <c:symbol val="none"/>
          </c:marker>
          <c:cat>
            <c:strRef>
              <c:f>Graphs!$D$128:$O$128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Graphs!$D$132:$O$132</c:f>
              <c:numCache>
                <c:formatCode>General</c:formatCode>
                <c:ptCount val="12"/>
                <c:pt idx="0">
                  <c:v>0</c:v>
                </c:pt>
                <c:pt idx="1">
                  <c:v>4</c:v>
                </c:pt>
                <c:pt idx="2">
                  <c:v>2</c:v>
                </c:pt>
                <c:pt idx="3">
                  <c:v>3</c:v>
                </c:pt>
                <c:pt idx="4">
                  <c:v>2</c:v>
                </c:pt>
                <c:pt idx="5">
                  <c:v>3</c:v>
                </c:pt>
                <c:pt idx="6">
                  <c:v>2</c:v>
                </c:pt>
                <c:pt idx="7">
                  <c:v>3</c:v>
                </c:pt>
                <c:pt idx="8">
                  <c:v>0</c:v>
                </c:pt>
                <c:pt idx="9">
                  <c:v>2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4"/>
          <c:order val="4"/>
          <c:tx>
            <c:strRef>
              <c:f>Graphs!$C$133</c:f>
              <c:strCache>
                <c:ptCount val="1"/>
                <c:pt idx="0">
                  <c:v>2010</c:v>
                </c:pt>
              </c:strCache>
            </c:strRef>
          </c:tx>
          <c:spPr>
            <a:ln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Graphs!$D$128:$O$128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Graphs!$D$133:$O$133</c:f>
              <c:numCache>
                <c:formatCode>General</c:formatCode>
                <c:ptCount val="12"/>
                <c:pt idx="0">
                  <c:v>4</c:v>
                </c:pt>
                <c:pt idx="1">
                  <c:v>4</c:v>
                </c:pt>
                <c:pt idx="2">
                  <c:v>2</c:v>
                </c:pt>
                <c:pt idx="3">
                  <c:v>1</c:v>
                </c:pt>
                <c:pt idx="4">
                  <c:v>3</c:v>
                </c:pt>
                <c:pt idx="5">
                  <c:v>2</c:v>
                </c:pt>
                <c:pt idx="6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</c:ser>
        <c:ser>
          <c:idx val="5"/>
          <c:order val="5"/>
          <c:tx>
            <c:strRef>
              <c:f>Graphs!$C$134</c:f>
              <c:strCache>
                <c:ptCount val="1"/>
                <c:pt idx="0">
                  <c:v>5-Year Trend</c:v>
                </c:pt>
              </c:strCache>
            </c:strRef>
          </c:tx>
          <c:spPr>
            <a:ln w="63500">
              <a:solidFill>
                <a:schemeClr val="tx1"/>
              </a:solidFill>
              <a:prstDash val="sysDash"/>
            </a:ln>
          </c:spPr>
          <c:marker>
            <c:symbol val="none"/>
          </c:marker>
          <c:cat>
            <c:strRef>
              <c:f>Graphs!$D$128:$O$128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Graphs!$D$134:$O$134</c:f>
              <c:numCache>
                <c:formatCode>General</c:formatCode>
                <c:ptCount val="12"/>
                <c:pt idx="0">
                  <c:v>2</c:v>
                </c:pt>
                <c:pt idx="1">
                  <c:v>3</c:v>
                </c:pt>
                <c:pt idx="2">
                  <c:v>1.6</c:v>
                </c:pt>
                <c:pt idx="3">
                  <c:v>2.2000000000000002</c:v>
                </c:pt>
                <c:pt idx="4">
                  <c:v>1.8</c:v>
                </c:pt>
                <c:pt idx="5">
                  <c:v>2.4</c:v>
                </c:pt>
                <c:pt idx="6">
                  <c:v>1.8</c:v>
                </c:pt>
                <c:pt idx="7">
                  <c:v>3</c:v>
                </c:pt>
                <c:pt idx="8">
                  <c:v>0.6</c:v>
                </c:pt>
                <c:pt idx="9">
                  <c:v>1.4</c:v>
                </c:pt>
                <c:pt idx="10">
                  <c:v>1.4</c:v>
                </c:pt>
                <c:pt idx="11">
                  <c:v>1</c:v>
                </c:pt>
              </c:numCache>
            </c:numRef>
          </c:val>
        </c:ser>
        <c:marker val="1"/>
        <c:axId val="115050752"/>
        <c:axId val="116678656"/>
      </c:lineChart>
      <c:catAx>
        <c:axId val="115050752"/>
        <c:scaling>
          <c:orientation val="minMax"/>
        </c:scaling>
        <c:axPos val="b"/>
        <c:numFmt formatCode="General" sourceLinked="1"/>
        <c:tickLblPos val="nextTo"/>
        <c:crossAx val="116678656"/>
        <c:crosses val="autoZero"/>
        <c:auto val="1"/>
        <c:lblAlgn val="ctr"/>
        <c:lblOffset val="100"/>
      </c:catAx>
      <c:valAx>
        <c:axId val="116678656"/>
        <c:scaling>
          <c:orientation val="minMax"/>
        </c:scaling>
        <c:axPos val="l"/>
        <c:majorGridlines/>
        <c:numFmt formatCode="General" sourceLinked="1"/>
        <c:tickLblPos val="nextTo"/>
        <c:crossAx val="115050752"/>
        <c:crosses val="autoZero"/>
        <c:crossBetween val="between"/>
      </c:valAx>
    </c:plotArea>
    <c:legend>
      <c:legendPos val="r"/>
      <c:layout/>
    </c:legend>
    <c:plotVisOnly val="1"/>
    <c:dispBlanksAs val="gap"/>
  </c:chart>
  <c:spPr>
    <a:ln>
      <a:solidFill>
        <a:schemeClr val="accent1">
          <a:lumMod val="50000"/>
        </a:schemeClr>
      </a:solidFill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1"/>
  <c:style val="18"/>
  <c:chart>
    <c:title>
      <c:tx>
        <c:rich>
          <a:bodyPr/>
          <a:lstStyle/>
          <a:p>
            <a:pPr>
              <a:defRPr/>
            </a:pPr>
            <a:r>
              <a:rPr lang="en-US" dirty="0"/>
              <a:t>Types of </a:t>
            </a:r>
            <a:r>
              <a:rPr lang="en-US" dirty="0" smtClean="0"/>
              <a:t>Injuries</a:t>
            </a:r>
            <a:endParaRPr lang="en-US" dirty="0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2.2880915236609484E-2"/>
          <c:y val="0.16104114189756519"/>
          <c:w val="0.75665204875911574"/>
          <c:h val="0.80201511335012621"/>
        </c:manualLayout>
      </c:layout>
      <c:pie3DChart>
        <c:varyColors val="1"/>
        <c:ser>
          <c:idx val="0"/>
          <c:order val="0"/>
          <c:explosion val="32"/>
          <c:dPt>
            <c:idx val="1"/>
            <c:explosion val="40"/>
          </c:dPt>
          <c:dLbls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dLblPos val="outEnd"/>
            <c:showPercent val="1"/>
            <c:showLeaderLines val="1"/>
          </c:dLbls>
          <c:cat>
            <c:strRef>
              <c:f>Graphs!$C$72:$G$73</c:f>
              <c:strCache>
                <c:ptCount val="5"/>
                <c:pt idx="0">
                  <c:v>Contact With or Against</c:v>
                </c:pt>
                <c:pt idx="1">
                  <c:v>Overexertion</c:v>
                </c:pt>
                <c:pt idx="2">
                  <c:v>CTD</c:v>
                </c:pt>
                <c:pt idx="3">
                  <c:v>Slips/Trips/Falls</c:v>
                </c:pt>
                <c:pt idx="4">
                  <c:v>Other</c:v>
                </c:pt>
              </c:strCache>
            </c:strRef>
          </c:cat>
          <c:val>
            <c:numRef>
              <c:f>Graphs!$C$74:$G$74</c:f>
              <c:numCache>
                <c:formatCode>General</c:formatCode>
                <c:ptCount val="5"/>
                <c:pt idx="0">
                  <c:v>8</c:v>
                </c:pt>
                <c:pt idx="1">
                  <c:v>7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legend>
      <c:legendPos val="r"/>
      <c:layout/>
    </c:legend>
    <c:plotVisOnly val="1"/>
    <c:dispBlanksAs val="zero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1"/>
  <c:chart>
    <c:title>
      <c:tx>
        <c:rich>
          <a:bodyPr/>
          <a:lstStyle/>
          <a:p>
            <a:pPr>
              <a:defRPr/>
            </a:pPr>
            <a:r>
              <a:rPr lang="en-US" dirty="0"/>
              <a:t>Injuries</a:t>
            </a:r>
            <a:r>
              <a:rPr lang="en-US" baseline="0" dirty="0"/>
              <a:t> - </a:t>
            </a:r>
          </a:p>
          <a:p>
            <a:pPr>
              <a:defRPr/>
            </a:pPr>
            <a:r>
              <a:rPr lang="en-US" baseline="0" dirty="0"/>
              <a:t>Body Part</a:t>
            </a:r>
            <a:endParaRPr lang="en-US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dLblPos val="inEnd"/>
            <c:showPercent val="1"/>
            <c:showLeaderLines val="1"/>
          </c:dLbls>
          <c:cat>
            <c:strRef>
              <c:f>Graphs!$C$100:$C$111</c:f>
              <c:strCache>
                <c:ptCount val="12"/>
                <c:pt idx="0">
                  <c:v>Back</c:v>
                </c:pt>
                <c:pt idx="1">
                  <c:v>Ankle</c:v>
                </c:pt>
                <c:pt idx="2">
                  <c:v>Arm</c:v>
                </c:pt>
                <c:pt idx="3">
                  <c:v>Eye</c:v>
                </c:pt>
                <c:pt idx="4">
                  <c:v>Finger</c:v>
                </c:pt>
                <c:pt idx="5">
                  <c:v>Hand</c:v>
                </c:pt>
                <c:pt idx="6">
                  <c:v>Head</c:v>
                </c:pt>
                <c:pt idx="7">
                  <c:v>Hip</c:v>
                </c:pt>
                <c:pt idx="8">
                  <c:v>Knee</c:v>
                </c:pt>
                <c:pt idx="9">
                  <c:v>Leg</c:v>
                </c:pt>
                <c:pt idx="10">
                  <c:v>Shoulder</c:v>
                </c:pt>
                <c:pt idx="11">
                  <c:v>Whole Body - Illness</c:v>
                </c:pt>
              </c:strCache>
            </c:strRef>
          </c:cat>
          <c:val>
            <c:numRef>
              <c:f>Graphs!$D$100:$D$111</c:f>
              <c:numCache>
                <c:formatCode>General</c:formatCode>
                <c:ptCount val="12"/>
                <c:pt idx="0">
                  <c:v>4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  <c:pt idx="10">
                  <c:v>3</c:v>
                </c:pt>
                <c:pt idx="11">
                  <c:v>1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legend>
      <c:legendPos val="r"/>
      <c:layout/>
    </c:legend>
    <c:plotVisOnly val="1"/>
    <c:dispBlanksAs val="zero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F42A3AB-F261-4DE0-ADAC-5EBA3085AE04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120921-8E71-42FC-9472-6DACD89749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2A3AB-F261-4DE0-ADAC-5EBA3085AE04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0921-8E71-42FC-9472-6DACD89749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2A3AB-F261-4DE0-ADAC-5EBA3085AE04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0921-8E71-42FC-9472-6DACD89749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2A3AB-F261-4DE0-ADAC-5EBA3085AE04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0921-8E71-42FC-9472-6DACD89749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2A3AB-F261-4DE0-ADAC-5EBA3085AE04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0921-8E71-42FC-9472-6DACD89749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2A3AB-F261-4DE0-ADAC-5EBA3085AE04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0921-8E71-42FC-9472-6DACD89749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F42A3AB-F261-4DE0-ADAC-5EBA3085AE04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120921-8E71-42FC-9472-6DACD89749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F42A3AB-F261-4DE0-ADAC-5EBA3085AE04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120921-8E71-42FC-9472-6DACD89749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2A3AB-F261-4DE0-ADAC-5EBA3085AE04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0921-8E71-42FC-9472-6DACD89749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2A3AB-F261-4DE0-ADAC-5EBA3085AE04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0921-8E71-42FC-9472-6DACD89749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2A3AB-F261-4DE0-ADAC-5EBA3085AE04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0921-8E71-42FC-9472-6DACD89749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F42A3AB-F261-4DE0-ADAC-5EBA3085AE04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120921-8E71-42FC-9472-6DACD89749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scole@amhigley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Incident Investigations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Scott D. Cole, COSS, CSP</a:t>
            </a:r>
          </a:p>
          <a:p>
            <a:r>
              <a:rPr lang="en-US" sz="1600" dirty="0" smtClean="0"/>
              <a:t>Corporate Safety and Quality Assurance Manager</a:t>
            </a:r>
          </a:p>
          <a:p>
            <a:r>
              <a:rPr lang="en-US" sz="2000" dirty="0" smtClean="0">
                <a:solidFill>
                  <a:srgbClr val="002060"/>
                </a:solidFill>
                <a:hlinkClick r:id="rId2"/>
              </a:rPr>
              <a:t>scole@amhigley.com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endParaRPr lang="en-US" sz="2000" dirty="0">
              <a:solidFill>
                <a:srgbClr val="002060"/>
              </a:solidFill>
            </a:endParaRPr>
          </a:p>
        </p:txBody>
      </p:sp>
      <p:pic>
        <p:nvPicPr>
          <p:cNvPr id="4" name="Picture 3" descr="explogms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62600" y="4343400"/>
            <a:ext cx="3260050" cy="10327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Do We Investigate?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key difference in an incident which results in an injury and one that doesn’t is often </a:t>
            </a:r>
            <a:r>
              <a:rPr lang="en-US" i="1" u="sng" dirty="0" smtClean="0"/>
              <a:t>luck!</a:t>
            </a:r>
          </a:p>
          <a:p>
            <a:endParaRPr lang="en-US" i="1" u="sng" dirty="0" smtClean="0"/>
          </a:p>
          <a:p>
            <a:r>
              <a:rPr lang="en-US" dirty="0" smtClean="0"/>
              <a:t>Investigate every </a:t>
            </a:r>
            <a:r>
              <a:rPr lang="en-US" dirty="0" smtClean="0"/>
              <a:t>incident, no matter how small</a:t>
            </a:r>
          </a:p>
          <a:p>
            <a:pPr>
              <a:buNone/>
            </a:pPr>
            <a:endParaRPr lang="en-US" i="1" u="sng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4267200"/>
            <a:ext cx="3456246" cy="2341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Should Investigate?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Supervisor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r>
              <a:rPr lang="en-US" dirty="0" smtClean="0"/>
              <a:t>Safety Professional</a:t>
            </a:r>
          </a:p>
          <a:p>
            <a:endParaRPr lang="en-US" dirty="0" smtClean="0"/>
          </a:p>
          <a:p>
            <a:r>
              <a:rPr lang="en-US" dirty="0" smtClean="0"/>
              <a:t>Safety Committee (peer investigation)</a:t>
            </a:r>
          </a:p>
          <a:p>
            <a:endParaRPr lang="en-US" dirty="0" smtClean="0"/>
          </a:p>
          <a:p>
            <a:r>
              <a:rPr lang="en-US" dirty="0" smtClean="0"/>
              <a:t>Training, training, training…</a:t>
            </a:r>
            <a:endParaRPr lang="en-US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4267200"/>
            <a:ext cx="2535991" cy="2290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8</a:t>
            </a:r>
            <a:r>
              <a:rPr lang="en-US" dirty="0" smtClean="0"/>
              <a:t> Steps to a Thorough Investigation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566928" indent="-457200">
              <a:buFont typeface="+mj-lt"/>
              <a:buAutoNum type="arabicPeriod"/>
            </a:pPr>
            <a:r>
              <a:rPr lang="en-US" sz="2800" dirty="0" smtClean="0"/>
              <a:t>Prepare for the Investigation</a:t>
            </a:r>
          </a:p>
          <a:p>
            <a:pPr marL="566928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/>
              <a:t>Gather the Facts</a:t>
            </a:r>
          </a:p>
          <a:p>
            <a:pPr marL="566928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/>
              <a:t>Analyze the Facts</a:t>
            </a:r>
          </a:p>
          <a:p>
            <a:pPr marL="566928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/>
              <a:t>Develop Conclusions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566928" indent="-457200">
              <a:lnSpc>
                <a:spcPct val="150000"/>
              </a:lnSpc>
              <a:buFont typeface="+mj-lt"/>
              <a:buAutoNum type="arabicPeriod" startAt="5"/>
            </a:pPr>
            <a:r>
              <a:rPr lang="en-US" sz="2800" dirty="0" smtClean="0"/>
              <a:t>Write a Report</a:t>
            </a:r>
          </a:p>
          <a:p>
            <a:pPr marL="566928" indent="-457200">
              <a:lnSpc>
                <a:spcPct val="150000"/>
              </a:lnSpc>
              <a:buNone/>
            </a:pPr>
            <a:endParaRPr lang="en-US" sz="800" dirty="0" smtClean="0"/>
          </a:p>
          <a:p>
            <a:pPr marL="624078" indent="-514350">
              <a:buFont typeface="+mj-lt"/>
              <a:buAutoNum type="arabicPeriod" startAt="6"/>
            </a:pPr>
            <a:r>
              <a:rPr lang="en-US" sz="2800" dirty="0" smtClean="0"/>
              <a:t>Recommend Corrective Actions</a:t>
            </a:r>
          </a:p>
          <a:p>
            <a:pPr marL="566928" indent="-457200">
              <a:lnSpc>
                <a:spcPct val="150000"/>
              </a:lnSpc>
              <a:buFont typeface="+mj-lt"/>
              <a:buAutoNum type="arabicPeriod" startAt="6"/>
            </a:pPr>
            <a:r>
              <a:rPr lang="en-US" sz="2800" dirty="0" smtClean="0"/>
              <a:t>Correct the Situation</a:t>
            </a:r>
          </a:p>
          <a:p>
            <a:pPr marL="566928" indent="-457200">
              <a:lnSpc>
                <a:spcPct val="150000"/>
              </a:lnSpc>
              <a:buNone/>
            </a:pPr>
            <a:endParaRPr lang="en-US" sz="600" dirty="0" smtClean="0"/>
          </a:p>
          <a:p>
            <a:pPr marL="624078" indent="-514350">
              <a:buFont typeface="+mj-lt"/>
              <a:buAutoNum type="arabicPeriod" startAt="8"/>
            </a:pPr>
            <a:r>
              <a:rPr lang="en-US" sz="2800" dirty="0" smtClean="0"/>
              <a:t>Follow-Up on Recommendations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Prepare for the Investigation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en-US" dirty="0" smtClean="0"/>
              <a:t>Establish a notification system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Identify / establish emergency services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Establish emergency shutdown procedures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Training</a:t>
            </a:r>
          </a:p>
          <a:p>
            <a:pPr marL="916686" lvl="1" indent="-514350">
              <a:buFont typeface="+mj-lt"/>
              <a:buAutoNum type="arabicPeriod"/>
            </a:pPr>
            <a:r>
              <a:rPr lang="en-US" dirty="0" smtClean="0"/>
              <a:t>How to conduct an investigation</a:t>
            </a:r>
          </a:p>
          <a:p>
            <a:pPr marL="916686" lvl="1" indent="-514350">
              <a:buFont typeface="+mj-lt"/>
              <a:buAutoNum type="arabicPeriod"/>
            </a:pPr>
            <a:r>
              <a:rPr lang="en-US" dirty="0" smtClean="0"/>
              <a:t>Identifying immediate and basic causes</a:t>
            </a:r>
          </a:p>
          <a:p>
            <a:pPr marL="916686" lvl="1" indent="-514350">
              <a:buFont typeface="+mj-lt"/>
              <a:buAutoNum type="arabicPeriod"/>
            </a:pPr>
            <a:r>
              <a:rPr lang="en-US" dirty="0" smtClean="0"/>
              <a:t>Documentation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Written program and report form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Incident investigation toolbox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Gather the 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Immediately</a:t>
            </a:r>
          </a:p>
          <a:p>
            <a:pPr lvl="1"/>
            <a:r>
              <a:rPr lang="en-US" dirty="0" smtClean="0"/>
              <a:t>Identify and interview witnesses</a:t>
            </a:r>
          </a:p>
          <a:p>
            <a:pPr lvl="1"/>
            <a:r>
              <a:rPr lang="en-US" dirty="0" smtClean="0"/>
              <a:t>View the area</a:t>
            </a:r>
          </a:p>
          <a:p>
            <a:pPr lvl="1"/>
            <a:r>
              <a:rPr lang="en-US" dirty="0" smtClean="0"/>
              <a:t>Take photographs, create drawings</a:t>
            </a:r>
          </a:p>
          <a:p>
            <a:pPr lvl="1"/>
            <a:r>
              <a:rPr lang="en-US" dirty="0" smtClean="0"/>
              <a:t>Collect evidence</a:t>
            </a:r>
          </a:p>
          <a:p>
            <a:pPr lvl="2"/>
            <a:r>
              <a:rPr lang="en-US" dirty="0" smtClean="0"/>
              <a:t>Noise levels, weather conditions, light conditions, etc. </a:t>
            </a:r>
          </a:p>
          <a:p>
            <a:pPr lvl="1"/>
            <a:r>
              <a:rPr lang="en-US" dirty="0" smtClean="0"/>
              <a:t>Gather documentation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Analyze the 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sure the information accurate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happened?</a:t>
            </a:r>
          </a:p>
          <a:p>
            <a:r>
              <a:rPr lang="en-US" dirty="0" smtClean="0"/>
              <a:t>How did it happen?</a:t>
            </a:r>
          </a:p>
          <a:p>
            <a:r>
              <a:rPr lang="en-US" dirty="0" smtClean="0"/>
              <a:t>Why did it happen?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All conclusions must be made on fact, not speculation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Immediate Causes</a:t>
            </a:r>
          </a:p>
          <a:p>
            <a:pPr lvl="1"/>
            <a:r>
              <a:rPr lang="en-US" dirty="0" smtClean="0"/>
              <a:t>PPE</a:t>
            </a:r>
          </a:p>
          <a:p>
            <a:pPr lvl="1"/>
            <a:r>
              <a:rPr lang="en-US" dirty="0" smtClean="0"/>
              <a:t>Safe </a:t>
            </a:r>
            <a:r>
              <a:rPr lang="en-US" dirty="0" smtClean="0"/>
              <a:t>W</a:t>
            </a:r>
            <a:r>
              <a:rPr lang="en-US" dirty="0" smtClean="0"/>
              <a:t>ork Practices</a:t>
            </a:r>
          </a:p>
          <a:p>
            <a:pPr lvl="1"/>
            <a:r>
              <a:rPr lang="en-US" dirty="0" smtClean="0"/>
              <a:t>Guarding</a:t>
            </a:r>
          </a:p>
          <a:p>
            <a:pPr lvl="1"/>
            <a:r>
              <a:rPr lang="en-US" dirty="0" smtClean="0"/>
              <a:t>Housekeeping</a:t>
            </a:r>
          </a:p>
          <a:p>
            <a:pPr lvl="1"/>
            <a:r>
              <a:rPr lang="en-US" dirty="0" smtClean="0"/>
              <a:t>Equipment Failure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Causes</a:t>
            </a:r>
          </a:p>
          <a:p>
            <a:pPr lvl="1"/>
            <a:r>
              <a:rPr lang="en-US" dirty="0" smtClean="0"/>
              <a:t>Knowledge and/or Training</a:t>
            </a:r>
          </a:p>
          <a:p>
            <a:pPr lvl="1"/>
            <a:r>
              <a:rPr lang="en-US" dirty="0" smtClean="0"/>
              <a:t>Supervision</a:t>
            </a:r>
          </a:p>
          <a:p>
            <a:pPr lvl="1"/>
            <a:r>
              <a:rPr lang="en-US" dirty="0" smtClean="0"/>
              <a:t>Engineering Practices</a:t>
            </a:r>
          </a:p>
          <a:p>
            <a:pPr lvl="1"/>
            <a:r>
              <a:rPr lang="en-US" dirty="0" smtClean="0"/>
              <a:t>PPE</a:t>
            </a:r>
          </a:p>
          <a:p>
            <a:pPr lvl="1"/>
            <a:r>
              <a:rPr lang="en-US" dirty="0" smtClean="0"/>
              <a:t>Maintenance Programs</a:t>
            </a:r>
          </a:p>
          <a:p>
            <a:pPr lvl="1"/>
            <a:r>
              <a:rPr lang="en-US" dirty="0" smtClean="0"/>
              <a:t>Equipment Selection</a:t>
            </a:r>
          </a:p>
          <a:p>
            <a:pPr lvl="1"/>
            <a:r>
              <a:rPr lang="en-US" dirty="0" smtClean="0"/>
              <a:t>Feedback Systems</a:t>
            </a:r>
          </a:p>
          <a:p>
            <a:pPr lvl="1"/>
            <a:r>
              <a:rPr lang="en-US" dirty="0" smtClean="0"/>
              <a:t>Practices and/or Procedures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a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Standardized report</a:t>
            </a:r>
          </a:p>
          <a:p>
            <a:r>
              <a:rPr lang="en-US" dirty="0" smtClean="0"/>
              <a:t>Everything must be supported by fact and evidence</a:t>
            </a:r>
          </a:p>
          <a:p>
            <a:r>
              <a:rPr lang="en-US" dirty="0" smtClean="0"/>
              <a:t>Clear, concise, free from extraneous information</a:t>
            </a:r>
          </a:p>
          <a:p>
            <a:r>
              <a:rPr lang="en-US" dirty="0" smtClean="0"/>
              <a:t>Include photographs, drawings, witness statements, etc.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</a:t>
            </a:r>
            <a:r>
              <a:rPr lang="en-US" dirty="0" smtClean="0"/>
              <a:t>he </a:t>
            </a:r>
            <a:r>
              <a:rPr lang="en-US" dirty="0" smtClean="0"/>
              <a:t>“A” </a:t>
            </a:r>
            <a:r>
              <a:rPr lang="en-US" dirty="0" smtClean="0"/>
              <a:t>Word…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646176"/>
          </a:xfrm>
        </p:spPr>
        <p:txBody>
          <a:bodyPr/>
          <a:lstStyle/>
          <a:p>
            <a:r>
              <a:rPr lang="en-US" dirty="0" smtClean="0"/>
              <a:t>Accident versus Incident</a:t>
            </a:r>
            <a:endParaRPr lang="en-US" dirty="0"/>
          </a:p>
        </p:txBody>
      </p:sp>
      <p:pic>
        <p:nvPicPr>
          <p:cNvPr id="4" name="Picture 3" descr="I don't know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9800" y="3276600"/>
            <a:ext cx="2320976" cy="30379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 Corrective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1941576"/>
          </a:xfrm>
        </p:spPr>
        <p:txBody>
          <a:bodyPr/>
          <a:lstStyle/>
          <a:p>
            <a:r>
              <a:rPr lang="en-US" dirty="0" smtClean="0"/>
              <a:t>All basic causes must have corrective actions</a:t>
            </a:r>
          </a:p>
          <a:p>
            <a:pPr lvl="1"/>
            <a:r>
              <a:rPr lang="en-US" dirty="0" smtClean="0"/>
              <a:t>Management needs to assign a person responsible and establish a measurable timeframe (deadline) for completion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3400" y="47244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Correct the Situation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Follow-Up on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646176"/>
          </a:xfrm>
        </p:spPr>
        <p:txBody>
          <a:bodyPr/>
          <a:lstStyle/>
          <a:p>
            <a:r>
              <a:rPr lang="en-US" dirty="0" smtClean="0"/>
              <a:t>Safety Action Items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" y="2971800"/>
          <a:ext cx="8763000" cy="1341120"/>
        </p:xfrm>
        <a:graphic>
          <a:graphicData uri="http://schemas.openxmlformats.org/drawingml/2006/table">
            <a:tbl>
              <a:tblPr/>
              <a:tblGrid>
                <a:gridCol w="753807"/>
                <a:gridCol w="1036484"/>
                <a:gridCol w="2786336"/>
                <a:gridCol w="1738409"/>
                <a:gridCol w="1304964"/>
                <a:gridCol w="1143000"/>
              </a:tblGrid>
              <a:tr h="609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latin typeface="Garamond"/>
                        </a:rPr>
                        <a:t> </a:t>
                      </a:r>
                      <a:r>
                        <a:rPr lang="en-US" sz="1600" b="1" i="0" u="none" strike="noStrike" dirty="0" smtClean="0">
                          <a:latin typeface="Garamond"/>
                        </a:rPr>
                        <a:t>AI #:</a:t>
                      </a:r>
                      <a:endParaRPr lang="en-US" sz="1600" b="1" i="0" u="none" strike="noStrike" dirty="0">
                        <a:latin typeface="Garamond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latin typeface="Garamond"/>
                        </a:rPr>
                        <a:t>Priority: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latin typeface="Garamond"/>
                        </a:rPr>
                        <a:t>Safety Action Item:</a:t>
                      </a:r>
                      <a:endParaRPr lang="en-US" sz="1600" b="1" i="0" u="none" strike="noStrike" dirty="0">
                        <a:latin typeface="Garamond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latin typeface="Garamond"/>
                        </a:rPr>
                        <a:t>Responsible Employee: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latin typeface="Garamond"/>
                        </a:rPr>
                        <a:t>Target Completion Date: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latin typeface="Garamond"/>
                        </a:rPr>
                        <a:t>Actual Completion Date: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latin typeface="Garamond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latin typeface="Garamond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latin typeface="Garamond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latin typeface="Garamond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latin typeface="Garamond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latin typeface="Garamond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066800" y="4572000"/>
            <a:ext cx="6477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A=Emergency - Will Cause A Loss If Not </a:t>
            </a:r>
            <a:r>
              <a:rPr lang="en-US" dirty="0" smtClean="0"/>
              <a:t>Corrected</a:t>
            </a:r>
          </a:p>
          <a:p>
            <a:endParaRPr lang="en-US" dirty="0" smtClean="0"/>
          </a:p>
          <a:p>
            <a:r>
              <a:rPr lang="en-US" dirty="0" smtClean="0"/>
              <a:t>B=Needs Corrected Immediately But Not An </a:t>
            </a:r>
            <a:r>
              <a:rPr lang="en-US" dirty="0" smtClean="0"/>
              <a:t>Emergency</a:t>
            </a:r>
          </a:p>
          <a:p>
            <a:endParaRPr lang="en-US" dirty="0" smtClean="0"/>
          </a:p>
          <a:p>
            <a:r>
              <a:rPr lang="en-US" dirty="0" smtClean="0"/>
              <a:t>C=Cannot Cause Damage Or Injury But Still Needs Corrected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9 - Bonus Round!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950976"/>
          </a:xfrm>
        </p:spPr>
        <p:txBody>
          <a:bodyPr/>
          <a:lstStyle/>
          <a:p>
            <a:r>
              <a:rPr lang="en-US" dirty="0" smtClean="0"/>
              <a:t>Incident Analysis and Data Collection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1371600" y="2819400"/>
          <a:ext cx="61722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685800" y="1371600"/>
          <a:ext cx="78486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685800" y="1176337"/>
          <a:ext cx="7772400" cy="5148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722376"/>
          </a:xfrm>
        </p:spPr>
        <p:txBody>
          <a:bodyPr/>
          <a:lstStyle/>
          <a:p>
            <a:r>
              <a:rPr lang="en-US" dirty="0" smtClean="0"/>
              <a:t>Thank you for your attention.</a:t>
            </a:r>
            <a:endParaRPr lang="en-US" dirty="0"/>
          </a:p>
        </p:txBody>
      </p:sp>
      <p:pic>
        <p:nvPicPr>
          <p:cNvPr id="4" name="Picture 3" descr="Safety Brutu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38800" y="2438400"/>
            <a:ext cx="3028950" cy="4038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Investigate?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 why the failure(s) </a:t>
            </a:r>
            <a:r>
              <a:rPr lang="en-US" dirty="0" smtClean="0"/>
              <a:t>occurred</a:t>
            </a:r>
          </a:p>
          <a:p>
            <a:pPr lvl="1"/>
            <a:r>
              <a:rPr lang="en-US" dirty="0" smtClean="0"/>
              <a:t>Fact finding, NOT fault finding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Iceberg Theory</a:t>
            </a:r>
            <a:endParaRPr lang="en-US" dirty="0"/>
          </a:p>
        </p:txBody>
      </p:sp>
      <p:pic>
        <p:nvPicPr>
          <p:cNvPr id="4" name="Picture 4" descr="Good Iceberg Pho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914400"/>
            <a:ext cx="4034118" cy="548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10 Axioms of Industrial </a:t>
            </a:r>
            <a:r>
              <a:rPr lang="en-US" dirty="0" smtClean="0"/>
              <a:t>Safety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smtClean="0"/>
              <a:t>				-H.W. Heinrich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608576"/>
          </a:xfrm>
        </p:spPr>
        <p:txBody>
          <a:bodyPr>
            <a:normAutofit fontScale="77500" lnSpcReduction="20000"/>
          </a:bodyPr>
          <a:lstStyle/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400" dirty="0" smtClean="0"/>
              <a:t>Injuries </a:t>
            </a:r>
            <a:r>
              <a:rPr lang="en-US" sz="3400" dirty="0" smtClean="0"/>
              <a:t>result from a series of preceding </a:t>
            </a:r>
            <a:r>
              <a:rPr lang="en-US" sz="3400" dirty="0" smtClean="0"/>
              <a:t>factors.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400" dirty="0" smtClean="0"/>
              <a:t>Accidents </a:t>
            </a:r>
            <a:r>
              <a:rPr lang="en-US" sz="3400" dirty="0" smtClean="0"/>
              <a:t>occur as the result of </a:t>
            </a:r>
            <a:r>
              <a:rPr lang="en-US" sz="3400" dirty="0" smtClean="0"/>
              <a:t>a physical </a:t>
            </a:r>
            <a:r>
              <a:rPr lang="en-US" sz="3400" dirty="0" smtClean="0"/>
              <a:t>hazard or </a:t>
            </a:r>
            <a:r>
              <a:rPr lang="en-US" sz="3400" dirty="0" smtClean="0"/>
              <a:t>an </a:t>
            </a:r>
            <a:r>
              <a:rPr lang="en-US" sz="3400" dirty="0" smtClean="0"/>
              <a:t>unsafe </a:t>
            </a:r>
            <a:r>
              <a:rPr lang="en-US" sz="3400" dirty="0" smtClean="0"/>
              <a:t>act.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400" dirty="0" smtClean="0"/>
              <a:t>Most </a:t>
            </a:r>
            <a:r>
              <a:rPr lang="en-US" sz="3400" dirty="0" smtClean="0"/>
              <a:t>accidents are the result of unsafe </a:t>
            </a:r>
            <a:r>
              <a:rPr lang="en-US" sz="3400" dirty="0" smtClean="0"/>
              <a:t>behavior.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400" dirty="0" smtClean="0"/>
              <a:t>Unsafe </a:t>
            </a:r>
            <a:r>
              <a:rPr lang="en-US" sz="3400" dirty="0" smtClean="0"/>
              <a:t>acts and hazards do not always result in immediate accidents and </a:t>
            </a:r>
            <a:r>
              <a:rPr lang="en-US" sz="3400" dirty="0" smtClean="0"/>
              <a:t>injuries.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400" dirty="0" smtClean="0"/>
              <a:t>Understanding </a:t>
            </a:r>
            <a:r>
              <a:rPr lang="en-US" sz="3400" dirty="0" smtClean="0"/>
              <a:t>why people commit unsafe acts helps to establish guidelines for corrective actions.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876800"/>
          </a:xfrm>
        </p:spPr>
        <p:txBody>
          <a:bodyPr>
            <a:noAutofit/>
          </a:bodyPr>
          <a:lstStyle/>
          <a:p>
            <a:pPr marL="624078" indent="-514350">
              <a:lnSpc>
                <a:spcPct val="130000"/>
              </a:lnSpc>
              <a:buFont typeface="+mj-lt"/>
              <a:buAutoNum type="arabicPeriod" startAt="6"/>
            </a:pPr>
            <a:r>
              <a:rPr lang="en-US" sz="2600" dirty="0" smtClean="0"/>
              <a:t>The </a:t>
            </a:r>
            <a:r>
              <a:rPr lang="en-US" sz="2600" dirty="0" smtClean="0"/>
              <a:t>severity of the injury is largely fortuitous</a:t>
            </a:r>
            <a:br>
              <a:rPr lang="en-US" sz="2600" dirty="0" smtClean="0"/>
            </a:br>
            <a:r>
              <a:rPr lang="en-US" sz="2600" dirty="0" smtClean="0"/>
              <a:t>and the accident that caused it is </a:t>
            </a:r>
            <a:r>
              <a:rPr lang="en-US" sz="2600" dirty="0" smtClean="0"/>
              <a:t>preventable.</a:t>
            </a:r>
            <a:endParaRPr lang="en-US" sz="2600" dirty="0" smtClean="0"/>
          </a:p>
          <a:p>
            <a:pPr marL="624078" indent="-514350">
              <a:lnSpc>
                <a:spcPct val="130000"/>
              </a:lnSpc>
              <a:buAutoNum type="arabicPeriod" startAt="7"/>
            </a:pPr>
            <a:r>
              <a:rPr lang="en-US" sz="2600" dirty="0" smtClean="0"/>
              <a:t>The best </a:t>
            </a:r>
            <a:r>
              <a:rPr lang="en-US" sz="2600" dirty="0" smtClean="0"/>
              <a:t>accident prevention techniques are analogous to best quality / productivity </a:t>
            </a:r>
            <a:r>
              <a:rPr lang="en-US" sz="2600" dirty="0" smtClean="0"/>
              <a:t>techniques.</a:t>
            </a:r>
          </a:p>
          <a:p>
            <a:pPr marL="624078" indent="-514350">
              <a:lnSpc>
                <a:spcPct val="130000"/>
              </a:lnSpc>
              <a:buAutoNum type="arabicPeriod" startAt="7"/>
            </a:pPr>
            <a:r>
              <a:rPr lang="en-US" sz="2600" dirty="0" smtClean="0"/>
              <a:t>Management </a:t>
            </a:r>
            <a:r>
              <a:rPr lang="en-US" sz="2600" dirty="0" smtClean="0"/>
              <a:t>should assume </a:t>
            </a:r>
            <a:r>
              <a:rPr lang="en-US" sz="2600" dirty="0" smtClean="0"/>
              <a:t>safety responsibilities</a:t>
            </a:r>
            <a:r>
              <a:rPr lang="en-US" sz="2600" dirty="0" smtClean="0"/>
              <a:t>.</a:t>
            </a:r>
          </a:p>
          <a:p>
            <a:pPr marL="624078" indent="-514350">
              <a:lnSpc>
                <a:spcPct val="130000"/>
              </a:lnSpc>
              <a:buAutoNum type="arabicPeriod" startAt="9"/>
            </a:pPr>
            <a:r>
              <a:rPr lang="en-US" sz="2600" dirty="0" smtClean="0"/>
              <a:t>The </a:t>
            </a:r>
            <a:r>
              <a:rPr lang="en-US" sz="2600" dirty="0" smtClean="0"/>
              <a:t>supervisor is the key person in the prevention of industrial </a:t>
            </a:r>
            <a:r>
              <a:rPr lang="en-US" sz="2600" dirty="0" smtClean="0"/>
              <a:t>accidents.</a:t>
            </a:r>
          </a:p>
          <a:p>
            <a:pPr marL="624078" indent="-514350">
              <a:lnSpc>
                <a:spcPct val="130000"/>
              </a:lnSpc>
              <a:buAutoNum type="arabicPeriod" startAt="9"/>
            </a:pPr>
            <a:r>
              <a:rPr lang="en-US" sz="2600" dirty="0" smtClean="0"/>
              <a:t>Cost </a:t>
            </a:r>
            <a:r>
              <a:rPr lang="en-US" sz="2600" dirty="0" smtClean="0"/>
              <a:t>of accidents include both direct costs and indirect costs</a:t>
            </a:r>
            <a:r>
              <a:rPr lang="en-US" sz="2600" dirty="0" smtClean="0"/>
              <a:t>.</a:t>
            </a:r>
            <a:endParaRPr 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Heinrich 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The </a:t>
            </a:r>
            <a:r>
              <a:rPr lang="en-US" i="1" dirty="0" smtClean="0"/>
              <a:t>Origins of </a:t>
            </a:r>
            <a:r>
              <a:rPr lang="en-US" i="1" dirty="0" smtClean="0"/>
              <a:t>Accidents</a:t>
            </a:r>
          </a:p>
          <a:p>
            <a:pPr lvl="1"/>
            <a:r>
              <a:rPr lang="en-US" dirty="0" smtClean="0"/>
              <a:t> 88% </a:t>
            </a:r>
            <a:r>
              <a:rPr lang="en-US" dirty="0" smtClean="0"/>
              <a:t>- </a:t>
            </a:r>
            <a:r>
              <a:rPr lang="en-US" dirty="0" smtClean="0"/>
              <a:t>unsafe </a:t>
            </a:r>
            <a:r>
              <a:rPr lang="en-US" dirty="0" smtClean="0"/>
              <a:t>acts of </a:t>
            </a:r>
            <a:r>
              <a:rPr lang="en-US" dirty="0" smtClean="0"/>
              <a:t>persons</a:t>
            </a:r>
          </a:p>
          <a:p>
            <a:pPr lvl="1"/>
            <a:r>
              <a:rPr lang="en-US" dirty="0" smtClean="0"/>
              <a:t>10% - unsafe </a:t>
            </a:r>
            <a:r>
              <a:rPr lang="en-US" dirty="0" smtClean="0"/>
              <a:t>physical </a:t>
            </a:r>
            <a:r>
              <a:rPr lang="en-US" dirty="0" smtClean="0"/>
              <a:t>conditions</a:t>
            </a:r>
          </a:p>
          <a:p>
            <a:pPr lvl="1"/>
            <a:r>
              <a:rPr lang="en-US" dirty="0" smtClean="0"/>
              <a:t>2% - AOG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Domino </a:t>
            </a:r>
            <a:r>
              <a:rPr lang="en-US" dirty="0" smtClean="0"/>
              <a:t>Theory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4343400"/>
            <a:ext cx="2248483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Multicausal</a:t>
            </a:r>
            <a:r>
              <a:rPr lang="en-US" dirty="0" smtClean="0"/>
              <a:t>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contributing factors of all incidents:</a:t>
            </a:r>
          </a:p>
          <a:p>
            <a:pPr lvl="1"/>
            <a:r>
              <a:rPr lang="en-US" dirty="0" smtClean="0"/>
              <a:t>Immediate</a:t>
            </a:r>
          </a:p>
          <a:p>
            <a:pPr lvl="2"/>
            <a:r>
              <a:rPr lang="en-US" dirty="0" smtClean="0"/>
              <a:t>Directly associated with the incident</a:t>
            </a:r>
          </a:p>
          <a:p>
            <a:pPr lvl="1"/>
            <a:r>
              <a:rPr lang="en-US" dirty="0" smtClean="0"/>
              <a:t>Basic</a:t>
            </a:r>
          </a:p>
          <a:p>
            <a:pPr lvl="2"/>
            <a:r>
              <a:rPr lang="en-US" dirty="0" smtClean="0"/>
              <a:t>Deficiencies associated with the management system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Cole’s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Always thinly slice cabbage</a:t>
            </a:r>
            <a:endParaRPr lang="en-US" dirty="0"/>
          </a:p>
        </p:txBody>
      </p:sp>
      <p:pic>
        <p:nvPicPr>
          <p:cNvPr id="1028" name="Picture 4" descr="http://www.40daydetox.com/wp-content/uploads/2010/08/colesla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3352800"/>
            <a:ext cx="36576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271</TotalTime>
  <Words>513</Words>
  <Application>Microsoft Office PowerPoint</Application>
  <PresentationFormat>On-screen Show (4:3)</PresentationFormat>
  <Paragraphs>132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Urban</vt:lpstr>
      <vt:lpstr>Incident Investigations</vt:lpstr>
      <vt:lpstr>The “A” Word…</vt:lpstr>
      <vt:lpstr>Why Do We Investigate?</vt:lpstr>
      <vt:lpstr>Iceberg Theory</vt:lpstr>
      <vt:lpstr>10 Axioms of Industrial Safety      -H.W. Heinrich</vt:lpstr>
      <vt:lpstr>Slide 6</vt:lpstr>
      <vt:lpstr>Heinrich Continued…</vt:lpstr>
      <vt:lpstr>Multicausal Theory</vt:lpstr>
      <vt:lpstr>Cole’s Law</vt:lpstr>
      <vt:lpstr>When Do We Investigate?</vt:lpstr>
      <vt:lpstr>Who Should Investigate?</vt:lpstr>
      <vt:lpstr>8 Steps to a Thorough Investigation</vt:lpstr>
      <vt:lpstr>Prepare for the Investigation</vt:lpstr>
      <vt:lpstr>Gather the Facts</vt:lpstr>
      <vt:lpstr>Analyze the Facts</vt:lpstr>
      <vt:lpstr>Develop Conclusions</vt:lpstr>
      <vt:lpstr>Conclusions Continued…</vt:lpstr>
      <vt:lpstr>Conclusions Continued…</vt:lpstr>
      <vt:lpstr>Write a Report</vt:lpstr>
      <vt:lpstr>Recommend Corrective Actions</vt:lpstr>
      <vt:lpstr>Follow-Up on Recommendations</vt:lpstr>
      <vt:lpstr>Step 9 - Bonus Round!</vt:lpstr>
      <vt:lpstr>Slide 23</vt:lpstr>
      <vt:lpstr>Slide 24</vt:lpstr>
      <vt:lpstr>Questions?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Incident Investigations</dc:title>
  <dc:creator>scole</dc:creator>
  <cp:lastModifiedBy>scole</cp:lastModifiedBy>
  <cp:revision>26</cp:revision>
  <dcterms:created xsi:type="dcterms:W3CDTF">2011-05-18T19:55:33Z</dcterms:created>
  <dcterms:modified xsi:type="dcterms:W3CDTF">2011-05-19T15:38:39Z</dcterms:modified>
</cp:coreProperties>
</file>